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3" r:id="rId3"/>
    <p:sldId id="259" r:id="rId4"/>
    <p:sldId id="302" r:id="rId5"/>
    <p:sldId id="527" r:id="rId6"/>
    <p:sldId id="499" r:id="rId7"/>
    <p:sldId id="539" r:id="rId8"/>
    <p:sldId id="266" r:id="rId9"/>
    <p:sldId id="522" r:id="rId10"/>
    <p:sldId id="500" r:id="rId11"/>
    <p:sldId id="523" r:id="rId12"/>
    <p:sldId id="381" r:id="rId13"/>
    <p:sldId id="532" r:id="rId14"/>
    <p:sldId id="540" r:id="rId15"/>
    <p:sldId id="268" r:id="rId16"/>
    <p:sldId id="524" r:id="rId17"/>
    <p:sldId id="292" r:id="rId18"/>
    <p:sldId id="299" r:id="rId19"/>
    <p:sldId id="545" r:id="rId20"/>
    <p:sldId id="271" r:id="rId21"/>
    <p:sldId id="546" r:id="rId22"/>
    <p:sldId id="318" r:id="rId23"/>
    <p:sldId id="279" r:id="rId24"/>
    <p:sldId id="280" r:id="rId25"/>
    <p:sldId id="297" r:id="rId26"/>
    <p:sldId id="306" r:id="rId27"/>
    <p:sldId id="549" r:id="rId28"/>
    <p:sldId id="550" r:id="rId29"/>
    <p:sldId id="537" r:id="rId30"/>
    <p:sldId id="551" r:id="rId31"/>
    <p:sldId id="525" r:id="rId32"/>
    <p:sldId id="3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9BDAF-1800-2F4F-9857-E23C0B3910E2}" v="136" dt="2025-12-17T14:33:47.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80648" autoAdjust="0"/>
  </p:normalViewPr>
  <p:slideViewPr>
    <p:cSldViewPr snapToGrid="0">
      <p:cViewPr varScale="1">
        <p:scale>
          <a:sx n="60" d="100"/>
          <a:sy n="60" d="100"/>
        </p:scale>
        <p:origin x="1052" y="36"/>
      </p:cViewPr>
      <p:guideLst/>
    </p:cSldViewPr>
  </p:slideViewPr>
  <p:notesTextViewPr>
    <p:cViewPr>
      <p:scale>
        <a:sx n="1" d="1"/>
        <a:sy n="1" d="1"/>
      </p:scale>
      <p:origin x="0" y="0"/>
    </p:cViewPr>
  </p:notesTextViewPr>
  <p:sorterViewPr>
    <p:cViewPr>
      <p:scale>
        <a:sx n="80" d="100"/>
        <a:sy n="80" d="100"/>
      </p:scale>
      <p:origin x="0" y="-3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E997C9A2-714F-40F1-A449-E3B567BF2191}">
      <dgm:prSet custT="1"/>
      <dgm:spPr/>
      <dgm:t>
        <a:bodyPr/>
        <a:lstStyle/>
        <a:p>
          <a:r>
            <a:rPr lang="en-US" sz="2400"/>
            <a:t>The Planning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a:t>key questions: How do we make software artifacts “good”? What does that mean? Who decides?</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a:t>The Organizational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What are people’s needs? How do we design software artifacts that meets those needs?</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a:t>The Implementation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a:t>key question: how to design software artifacts that are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8311243" cy="11576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we make software artifacts “good”? What does that mean? Who decides?</a:t>
          </a:r>
        </a:p>
      </dsp:txBody>
      <dsp:txXfrm>
        <a:off x="0" y="247530"/>
        <a:ext cx="8311243" cy="1157625"/>
      </dsp:txXfrm>
    </dsp:sp>
    <dsp:sp modelId="{43D2748E-F233-4117-A263-D994A3D777A0}">
      <dsp:nvSpPr>
        <dsp:cNvPr id="0" name=""/>
        <dsp:cNvSpPr/>
      </dsp:nvSpPr>
      <dsp:spPr>
        <a:xfrm>
          <a:off x="415562" y="26130"/>
          <a:ext cx="5817870"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Planning Scale</a:t>
          </a:r>
        </a:p>
      </dsp:txBody>
      <dsp:txXfrm>
        <a:off x="437178" y="47746"/>
        <a:ext cx="5774638" cy="399568"/>
      </dsp:txXfrm>
    </dsp:sp>
    <dsp:sp modelId="{0D116FDA-C199-4724-BDFF-B6B6DD9C39F4}">
      <dsp:nvSpPr>
        <dsp:cNvPr id="0" name=""/>
        <dsp:cNvSpPr/>
      </dsp:nvSpPr>
      <dsp:spPr>
        <a:xfrm>
          <a:off x="0" y="1707555"/>
          <a:ext cx="8311243" cy="1157625"/>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What are people’s needs? How do we design software artifacts that meets those needs?</a:t>
          </a:r>
        </a:p>
      </dsp:txBody>
      <dsp:txXfrm>
        <a:off x="0" y="1707555"/>
        <a:ext cx="8311243" cy="1157625"/>
      </dsp:txXfrm>
    </dsp:sp>
    <dsp:sp modelId="{5DA3FF59-85F1-4735-B3A9-18751F101F6E}">
      <dsp:nvSpPr>
        <dsp:cNvPr id="0" name=""/>
        <dsp:cNvSpPr/>
      </dsp:nvSpPr>
      <dsp:spPr>
        <a:xfrm>
          <a:off x="415562" y="1486155"/>
          <a:ext cx="5817870" cy="4428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Organizational Scale</a:t>
          </a:r>
        </a:p>
      </dsp:txBody>
      <dsp:txXfrm>
        <a:off x="437178" y="1507771"/>
        <a:ext cx="5774638" cy="399568"/>
      </dsp:txXfrm>
    </dsp:sp>
    <dsp:sp modelId="{A19FAB4D-117A-4965-8A0A-D6E6E7E1F541}">
      <dsp:nvSpPr>
        <dsp:cNvPr id="0" name=""/>
        <dsp:cNvSpPr/>
      </dsp:nvSpPr>
      <dsp:spPr>
        <a:xfrm>
          <a:off x="0" y="3167580"/>
          <a:ext cx="8311243" cy="1157625"/>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5045" tIns="312420" rIns="64504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 how to design software artifacts that are easy to test, understand, and modify?</a:t>
          </a:r>
        </a:p>
      </dsp:txBody>
      <dsp:txXfrm>
        <a:off x="0" y="3167580"/>
        <a:ext cx="8311243" cy="1157625"/>
      </dsp:txXfrm>
    </dsp:sp>
    <dsp:sp modelId="{22921543-69A4-4F5E-BB18-7A033233EAEB}">
      <dsp:nvSpPr>
        <dsp:cNvPr id="0" name=""/>
        <dsp:cNvSpPr/>
      </dsp:nvSpPr>
      <dsp:spPr>
        <a:xfrm>
          <a:off x="415562" y="2946181"/>
          <a:ext cx="5817870" cy="4428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9902" tIns="0" rIns="219902" bIns="0" numCol="1" spcCol="1270" anchor="ctr" anchorCtr="0">
          <a:noAutofit/>
        </a:bodyPr>
        <a:lstStyle/>
        <a:p>
          <a:pPr marL="0" lvl="0" indent="0" algn="l" defTabSz="1066800">
            <a:lnSpc>
              <a:spcPct val="90000"/>
            </a:lnSpc>
            <a:spcBef>
              <a:spcPct val="0"/>
            </a:spcBef>
            <a:spcAft>
              <a:spcPct val="35000"/>
            </a:spcAft>
            <a:buNone/>
          </a:pPr>
          <a:r>
            <a:rPr lang="en-US" sz="2400" kern="1200"/>
            <a:t>The Implementation Scale</a:t>
          </a:r>
        </a:p>
      </dsp:txBody>
      <dsp:txXfrm>
        <a:off x="437178" y="2967797"/>
        <a:ext cx="577463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69783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1E57-EDA3-848B-24CD-529269A6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D06D-20B6-3F8A-5958-9976E6BB0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C1F7A-0139-271A-237A-E03FE243D6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dimensions make a grid, and you can think of much of the content of this class in terms of this grid of concepts</a:t>
            </a:r>
          </a:p>
          <a:p>
            <a:endParaRPr lang="en-US" dirty="0"/>
          </a:p>
          <a:p>
            <a:r>
              <a:rPr lang="en-US" dirty="0"/>
              <a:t>This class talks about implementing software, but mostly assumes you already have the foundation you need to design programs at the implementation level. The class also talks about larger scale planning and design issues — when we can build anything, how do we decide what to build? — but there’s a lifetime of information to learn here.</a:t>
            </a:r>
          </a:p>
          <a:p>
            <a:endParaRPr lang="en-US" dirty="0"/>
          </a:p>
          <a:p>
            <a:r>
              <a:rPr lang="en-US" dirty="0"/>
              <a:t>The class is focused around the middle — how people, processes, and programs are organized at the scale of weeks and months to do software engineering: to design, construct, and maintain large programs over time.</a:t>
            </a:r>
          </a:p>
        </p:txBody>
      </p:sp>
      <p:sp>
        <p:nvSpPr>
          <p:cNvPr id="4" name="Slide Number Placeholder 3">
            <a:extLst>
              <a:ext uri="{FF2B5EF4-FFF2-40B4-BE49-F238E27FC236}">
                <a16:creationId xmlns:a16="http://schemas.microsoft.com/office/drawing/2014/main" id="{1E737408-32FC-7AB4-C496-ABDA2AEEA6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dirty="0"/>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Exam is on the first lecture after spring break</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dirty="0"/>
          </a:p>
        </p:txBody>
      </p:sp>
    </p:spTree>
    <p:extLst>
      <p:ext uri="{BB962C8B-B14F-4D97-AF65-F5344CB8AC3E}">
        <p14:creationId xmlns:p14="http://schemas.microsoft.com/office/powerpoint/2010/main" val="173756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51EF-283B-C972-4E1B-204EC5CF2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BF924-E87A-1B4D-D572-E6BF310C2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F69A5-B99B-FB67-FD9E-95DC1E68FD56}"/>
              </a:ext>
            </a:extLst>
          </p:cNvPr>
          <p:cNvSpPr>
            <a:spLocks noGrp="1"/>
          </p:cNvSpPr>
          <p:nvPr>
            <p:ph type="body" idx="1"/>
          </p:nvPr>
        </p:nvSpPr>
        <p:spPr/>
        <p:txBody>
          <a:bodyPr/>
          <a:lstStyle/>
          <a:p>
            <a:r>
              <a:rPr lang="en-US" dirty="0"/>
              <a:t>More details on the course website</a:t>
            </a:r>
          </a:p>
        </p:txBody>
      </p:sp>
      <p:sp>
        <p:nvSpPr>
          <p:cNvPr id="4" name="Slide Number Placeholder 3">
            <a:extLst>
              <a:ext uri="{FF2B5EF4-FFF2-40B4-BE49-F238E27FC236}">
                <a16:creationId xmlns:a16="http://schemas.microsoft.com/office/drawing/2014/main" id="{95DFDF71-990D-E4F6-A62B-F4672B741E71}"/>
              </a:ext>
            </a:extLst>
          </p:cNvPr>
          <p:cNvSpPr>
            <a:spLocks noGrp="1"/>
          </p:cNvSpPr>
          <p:nvPr>
            <p:ph type="sldNum" sz="quarter" idx="5"/>
          </p:nvPr>
        </p:nvSpPr>
        <p:spPr/>
        <p:txBody>
          <a:bodyPr/>
          <a:lstStyle/>
          <a:p>
            <a:fld id="{07937F07-1250-4CCE-B198-1B2887014F41}" type="slidenum">
              <a:rPr lang="en-US" smtClean="0"/>
              <a:t>19</a:t>
            </a:fld>
            <a:endParaRPr lang="en-US" dirty="0"/>
          </a:p>
        </p:txBody>
      </p:sp>
    </p:spTree>
    <p:extLst>
      <p:ext uri="{BB962C8B-B14F-4D97-AF65-F5344CB8AC3E}">
        <p14:creationId xmlns:p14="http://schemas.microsoft.com/office/powerpoint/2010/main" val="301603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demo)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832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260796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C80D2-5DE0-E620-DC78-02BC04399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0BD2C-EE34-5AAC-56DE-0DEDB28E9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3AC79-CC70-9690-B808-68218DB34AAC}"/>
              </a:ext>
            </a:extLst>
          </p:cNvPr>
          <p:cNvSpPr>
            <a:spLocks noGrp="1"/>
          </p:cNvSpPr>
          <p:nvPr>
            <p:ph type="body" idx="1"/>
          </p:nvPr>
        </p:nvSpPr>
        <p:spPr/>
        <p:txBody>
          <a:bodyPr/>
          <a:lstStyle/>
          <a:p>
            <a:r>
              <a:rPr lang="en-US" dirty="0"/>
              <a:t>&lt;see a detailed version of this policy on course website&gt;</a:t>
            </a:r>
          </a:p>
        </p:txBody>
      </p:sp>
      <p:sp>
        <p:nvSpPr>
          <p:cNvPr id="4" name="Slide Number Placeholder 3">
            <a:extLst>
              <a:ext uri="{FF2B5EF4-FFF2-40B4-BE49-F238E27FC236}">
                <a16:creationId xmlns:a16="http://schemas.microsoft.com/office/drawing/2014/main" id="{DAD7C104-B8B8-3E44-4F23-2E048B157AAB}"/>
              </a:ext>
            </a:extLst>
          </p:cNvPr>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739394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BA472-E102-055E-E56A-F3BBB752B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F8F1F-9ACE-885A-A93C-E4CB8357F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A95D1-C520-E798-D158-A43BA85A41B9}"/>
              </a:ext>
            </a:extLst>
          </p:cNvPr>
          <p:cNvSpPr>
            <a:spLocks noGrp="1"/>
          </p:cNvSpPr>
          <p:nvPr>
            <p:ph type="body" idx="1"/>
          </p:nvPr>
        </p:nvSpPr>
        <p:spPr/>
        <p:txBody>
          <a:bodyPr/>
          <a:lstStyle/>
          <a:p>
            <a:r>
              <a:rPr lang="en-US" dirty="0"/>
              <a:t>&lt;see a detailed version of this policy on course website&gt;</a:t>
            </a:r>
          </a:p>
        </p:txBody>
      </p:sp>
      <p:sp>
        <p:nvSpPr>
          <p:cNvPr id="4" name="Slide Number Placeholder 3">
            <a:extLst>
              <a:ext uri="{FF2B5EF4-FFF2-40B4-BE49-F238E27FC236}">
                <a16:creationId xmlns:a16="http://schemas.microsoft.com/office/drawing/2014/main" id="{89F8D9A8-B292-ADC5-2C40-548C97DCB43C}"/>
              </a:ext>
            </a:extLst>
          </p:cNvPr>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1867723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&lt;see a detailed version of this policy on course website&gt;</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114341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7F557-BC3A-69E5-3F6B-5D3032E3F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1B4F9-AF6C-351D-2288-4D069158D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7D1C0-0C26-1AE2-996E-F440A9E23005}"/>
              </a:ext>
            </a:extLst>
          </p:cNvPr>
          <p:cNvSpPr>
            <a:spLocks noGrp="1"/>
          </p:cNvSpPr>
          <p:nvPr>
            <p:ph type="body" idx="1"/>
          </p:nvPr>
        </p:nvSpPr>
        <p:spPr/>
        <p:txBody>
          <a:bodyPr/>
          <a:lstStyle/>
          <a:p>
            <a:r>
              <a:rPr lang="en-US" dirty="0"/>
              <a:t>Planning software projects is hard! The three generally accepted plausible origins of the term “software engineering,” and it seems likely multiple people generated the idea around the same time. These three origins tend to map pretty well onto the answers to “who do you think needed to invent software engineering”</a:t>
            </a:r>
          </a:p>
          <a:p>
            <a:endParaRPr lang="en-US" dirty="0"/>
          </a:p>
          <a:p>
            <a:pPr marL="171450" indent="-171450">
              <a:buFontTx/>
              <a:buChar char="-"/>
            </a:pPr>
            <a:r>
              <a:rPr lang="en-US" dirty="0"/>
              <a:t>The most commonly cited reference was Margret Hamilton, who by most accounts coined the term first in the process of needing to legitimize software as an engineering practice within NASA to get humanity to the moon</a:t>
            </a:r>
          </a:p>
          <a:p>
            <a:pPr marL="171450" indent="-171450">
              <a:buFontTx/>
              <a:buChar char="-"/>
            </a:pPr>
            <a:r>
              <a:rPr lang="en-US" dirty="0"/>
              <a:t>Ottinger came at the problem from looking at emerging trends in the business world from an academic perspective.</a:t>
            </a:r>
          </a:p>
          <a:p>
            <a:pPr marL="171450" indent="-171450">
              <a:buFontTx/>
              <a:buChar char="-"/>
            </a:pPr>
            <a:r>
              <a:rPr lang="en-US" dirty="0"/>
              <a:t>Bauer came at the problem from perspective of military organization, and organized 1969 NATO conference, where representatives from member countries described the current “software crisis - that software was often inefficient, low quality, hard to maintain, and sometimes never delivered. </a:t>
            </a:r>
          </a:p>
          <a:p>
            <a:endParaRPr lang="en-US" dirty="0"/>
          </a:p>
          <a:p>
            <a:r>
              <a:rPr lang="en-US" dirty="0"/>
              <a:t>The call to action from this report was to discover methods to build software that were as predictable in quality, cost, and time as, for instance, those used to build bridges in civil engineering. Barry Boehm often given credit to for promoting these ideas after the conference.</a:t>
            </a:r>
          </a:p>
          <a:p>
            <a:endParaRPr lang="en-US" dirty="0"/>
          </a:p>
        </p:txBody>
      </p:sp>
      <p:sp>
        <p:nvSpPr>
          <p:cNvPr id="4" name="Slide Number Placeholder 3">
            <a:extLst>
              <a:ext uri="{FF2B5EF4-FFF2-40B4-BE49-F238E27FC236}">
                <a16:creationId xmlns:a16="http://schemas.microsoft.com/office/drawing/2014/main" id="{671EE209-F695-3FB1-7A36-9C18FC0E5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84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3346-7009-A50D-64B7-6864DCD4C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FD66-23E9-C846-4B4B-1702C7C6B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509FD-51AC-BA2D-EE48-25E11FAC13D7}"/>
              </a:ext>
            </a:extLst>
          </p:cNvPr>
          <p:cNvSpPr>
            <a:spLocks noGrp="1"/>
          </p:cNvSpPr>
          <p:nvPr>
            <p:ph type="body" idx="1"/>
          </p:nvPr>
        </p:nvSpPr>
        <p:spPr/>
        <p:txBody>
          <a:bodyPr/>
          <a:lstStyle/>
          <a:p>
            <a:r>
              <a:rPr lang="en-US" dirty="0"/>
              <a:t>&lt;see a detailed version of this policy on course website&gt;</a:t>
            </a:r>
          </a:p>
        </p:txBody>
      </p:sp>
      <p:sp>
        <p:nvSpPr>
          <p:cNvPr id="4" name="Slide Number Placeholder 3">
            <a:extLst>
              <a:ext uri="{FF2B5EF4-FFF2-40B4-BE49-F238E27FC236}">
                <a16:creationId xmlns:a16="http://schemas.microsoft.com/office/drawing/2014/main" id="{F699FF4A-D435-84B6-5902-C7D5488EBF42}"/>
              </a:ext>
            </a:extLst>
          </p:cNvPr>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1543088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1.1 Activity: Introductions</a:t>
            </a:r>
            <a:br>
              <a:rPr lang="en-US" dirty="0"/>
            </a:br>
            <a:r>
              <a:rPr lang="en-US" dirty="0"/>
              <a:t>Activity 1:  Introduce yourself and ask students to introduce themselves</a:t>
            </a:r>
          </a:p>
          <a:p>
            <a:r>
              <a:rPr lang="en-US" dirty="0"/>
              <a:t>Activity 2 {Optional}: </a:t>
            </a:r>
            <a:r>
              <a:rPr lang="en-US" b="1" dirty="0"/>
              <a:t>Welcome Survey. </a:t>
            </a:r>
            <a:r>
              <a:rPr lang="en-US" b="0" dirty="0"/>
              <a:t>Then </a:t>
            </a:r>
            <a:r>
              <a:rPr lang="en-US" dirty="0"/>
              <a:t>discuss survey responses and answer questions</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366329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Can we discover methods to build software that are as predictable in quality, cost, and time as, for instance, those used to build bridges in civil engineering?</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01621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64E-E453-C44A-2426-799D9A0A7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1D909-E682-B410-00B9-71BE50D6A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90CEC-4D8B-3548-02E8-3E6E644CBD1C}"/>
              </a:ext>
            </a:extLst>
          </p:cNvPr>
          <p:cNvSpPr>
            <a:spLocks noGrp="1"/>
          </p:cNvSpPr>
          <p:nvPr>
            <p:ph type="body" idx="1"/>
          </p:nvPr>
        </p:nvSpPr>
        <p:spPr/>
        <p:txBody>
          <a:bodyPr/>
          <a:lstStyle/>
          <a:p>
            <a:r>
              <a:rPr lang="en-US" dirty="0"/>
              <a:t>Wildly different notions of scale at work, and from NATO to Google, the practice of software engineering is usually defined by the biggest players!</a:t>
            </a:r>
          </a:p>
          <a:p>
            <a:endParaRPr lang="en-US" dirty="0"/>
          </a:p>
          <a:p>
            <a:r>
              <a:rPr lang="en-US" dirty="0"/>
              <a:t>That doesn’t mean that there aren’t problems that everyone faces (at all scales).</a:t>
            </a:r>
          </a:p>
        </p:txBody>
      </p:sp>
      <p:sp>
        <p:nvSpPr>
          <p:cNvPr id="4" name="Slide Number Placeholder 3">
            <a:extLst>
              <a:ext uri="{FF2B5EF4-FFF2-40B4-BE49-F238E27FC236}">
                <a16:creationId xmlns:a16="http://schemas.microsoft.com/office/drawing/2014/main" id="{167A3CB7-D4C4-0813-8A99-27A4290B1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71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78520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n people on a project, you have O(n^2) potential connections between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today’s world, we'd say something like "personnel“ hours rather than "man"-power.</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48881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88502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05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13AA-DBA8-3121-0F3F-1A62A28F2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2BA6F-27EC-A452-F939-4FD7B36A8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3E87C-48D6-40C8-523B-3EC4AAB7CC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0BC74A-D597-A650-DC61-6FF449792D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00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1/4/2026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1/4/2026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1/4/2026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1/4/2026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1/4/2026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1/4/2026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1/4/2026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1/4/2026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1/4/2026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1/4/2026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1/4/2026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1/4/2026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bsky.app/profile/samhalpert.bsky.social/post/3lmt3coqvqk2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u-se.github.io/CS4530-Spring-2026/staf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neu-se.github.io/CS4530-Spring-2026/staff/" TargetMode="External"/><Relationship Id="rId2" Type="http://schemas.openxmlformats.org/officeDocument/2006/relationships/hyperlink" Target="https://neu-se.github.io/CS4530-Spring-202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Adeel Bhutta, Rob Simmons, and </a:t>
            </a:r>
            <a:r>
              <a:rPr lang="en-US" sz="2400"/>
              <a:t>Mitch Wand</a:t>
            </a:r>
            <a:endParaRPr lang="en-US" sz="2400" dirty="0"/>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Module 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5084-DEE0-38A3-8C6B-AA258EBD361C}"/>
              </a:ext>
            </a:extLst>
          </p:cNvPr>
          <p:cNvSpPr>
            <a:spLocks noGrp="1"/>
          </p:cNvSpPr>
          <p:nvPr>
            <p:ph type="title"/>
          </p:nvPr>
        </p:nvSpPr>
        <p:spPr/>
        <p:txBody>
          <a:bodyPr>
            <a:noAutofit/>
          </a:bodyPr>
          <a:lstStyle/>
          <a:p>
            <a:r>
              <a:rPr lang="en-US" sz="3600" dirty="0"/>
              <a:t>So, software engineering must encompass:</a:t>
            </a:r>
          </a:p>
        </p:txBody>
      </p:sp>
      <p:sp>
        <p:nvSpPr>
          <p:cNvPr id="4" name="Slide Number Placeholder 3">
            <a:extLst>
              <a:ext uri="{FF2B5EF4-FFF2-40B4-BE49-F238E27FC236}">
                <a16:creationId xmlns:a16="http://schemas.microsoft.com/office/drawing/2014/main" id="{6CA74BD2-BCBE-B6ED-D782-AFF1ABCE433C}"/>
              </a:ext>
            </a:extLst>
          </p:cNvPr>
          <p:cNvSpPr>
            <a:spLocks noGrp="1"/>
          </p:cNvSpPr>
          <p:nvPr>
            <p:ph type="sldNum" sz="quarter" idx="12"/>
          </p:nvPr>
        </p:nvSpPr>
        <p:spPr/>
        <p:txBody>
          <a:bodyPr>
            <a:normAutofit/>
          </a:bodyPr>
          <a:lstStyle/>
          <a:p>
            <a:pPr>
              <a:spcAft>
                <a:spcPts val="600"/>
              </a:spcAft>
            </a:pPr>
            <a:fld id="{20F37917-FD3A-4669-9018-DA04BCDD3D75}" type="slidenum">
              <a:rPr lang="en-US" smtClean="0"/>
              <a:pPr>
                <a:spcAft>
                  <a:spcPts val="600"/>
                </a:spcAft>
              </a:pPr>
              <a:t>10</a:t>
            </a:fld>
            <a:endParaRPr lang="en-US"/>
          </a:p>
        </p:txBody>
      </p:sp>
      <p:grpSp>
        <p:nvGrpSpPr>
          <p:cNvPr id="3" name="Group 2">
            <a:extLst>
              <a:ext uri="{FF2B5EF4-FFF2-40B4-BE49-F238E27FC236}">
                <a16:creationId xmlns:a16="http://schemas.microsoft.com/office/drawing/2014/main" id="{AC5D1FC0-9D27-38FE-69A4-7BB029453E95}"/>
              </a:ext>
            </a:extLst>
          </p:cNvPr>
          <p:cNvGrpSpPr/>
          <p:nvPr/>
        </p:nvGrpSpPr>
        <p:grpSpPr>
          <a:xfrm>
            <a:off x="2139034" y="2454732"/>
            <a:ext cx="974268" cy="974268"/>
            <a:chOff x="7949361" y="2403792"/>
            <a:chExt cx="1887188" cy="1887188"/>
          </a:xfrm>
        </p:grpSpPr>
        <p:sp>
          <p:nvSpPr>
            <p:cNvPr id="5" name="Rectangle: Diagonal Corners Rounded 13">
              <a:extLst>
                <a:ext uri="{FF2B5EF4-FFF2-40B4-BE49-F238E27FC236}">
                  <a16:creationId xmlns:a16="http://schemas.microsoft.com/office/drawing/2014/main" id="{1C42C451-610C-F5CA-6917-8F9C841FFC66}"/>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descr="Group">
              <a:extLst>
                <a:ext uri="{FF2B5EF4-FFF2-40B4-BE49-F238E27FC236}">
                  <a16:creationId xmlns:a16="http://schemas.microsoft.com/office/drawing/2014/main" id="{89A066EC-4D0F-D9B1-0F6B-B084D35D5C3F}"/>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2E0F466D-02D8-DA55-854C-03DEB1192677}"/>
              </a:ext>
            </a:extLst>
          </p:cNvPr>
          <p:cNvGrpSpPr/>
          <p:nvPr/>
        </p:nvGrpSpPr>
        <p:grpSpPr>
          <a:xfrm>
            <a:off x="5302701" y="2454732"/>
            <a:ext cx="974268" cy="974267"/>
            <a:chOff x="679049" y="2403793"/>
            <a:chExt cx="1887188" cy="1887187"/>
          </a:xfrm>
        </p:grpSpPr>
        <p:sp>
          <p:nvSpPr>
            <p:cNvPr id="21" name="Rectangle: Diagonal Corners Rounded 6">
              <a:extLst>
                <a:ext uri="{FF2B5EF4-FFF2-40B4-BE49-F238E27FC236}">
                  <a16:creationId xmlns:a16="http://schemas.microsoft.com/office/drawing/2014/main" id="{03790B6F-7375-DD00-725A-9F0C117A00A9}"/>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descr="Gears">
              <a:extLst>
                <a:ext uri="{FF2B5EF4-FFF2-40B4-BE49-F238E27FC236}">
                  <a16:creationId xmlns:a16="http://schemas.microsoft.com/office/drawing/2014/main" id="{2AD02F0F-C28E-58F0-A1C3-EAB098A35E9D}"/>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168EE07A-5217-5957-5370-B04610FDD332}"/>
              </a:ext>
            </a:extLst>
          </p:cNvPr>
          <p:cNvGrpSpPr/>
          <p:nvPr/>
        </p:nvGrpSpPr>
        <p:grpSpPr>
          <a:xfrm>
            <a:off x="8466369" y="2454732"/>
            <a:ext cx="974267" cy="974267"/>
            <a:chOff x="4314206" y="2403793"/>
            <a:chExt cx="1887187" cy="1887187"/>
          </a:xfrm>
        </p:grpSpPr>
        <p:sp>
          <p:nvSpPr>
            <p:cNvPr id="24" name="Rectangle: Diagonal Corners Rounded 10">
              <a:extLst>
                <a:ext uri="{FF2B5EF4-FFF2-40B4-BE49-F238E27FC236}">
                  <a16:creationId xmlns:a16="http://schemas.microsoft.com/office/drawing/2014/main" id="{F3B755A7-EBF5-8BC7-998A-3527F4F2AF20}"/>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descr="Illustrator with solid fill">
              <a:extLst>
                <a:ext uri="{FF2B5EF4-FFF2-40B4-BE49-F238E27FC236}">
                  <a16:creationId xmlns:a16="http://schemas.microsoft.com/office/drawing/2014/main" id="{9149794E-769C-5739-5A07-07D4A3A1F696}"/>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6" name="Freeform: Shape 15">
            <a:extLst>
              <a:ext uri="{FF2B5EF4-FFF2-40B4-BE49-F238E27FC236}">
                <a16:creationId xmlns:a16="http://schemas.microsoft.com/office/drawing/2014/main" id="{2CD9D8B1-D47E-3C6D-592A-8D9A673C9DAD}"/>
              </a:ext>
            </a:extLst>
          </p:cNvPr>
          <p:cNvSpPr/>
          <p:nvPr/>
        </p:nvSpPr>
        <p:spPr>
          <a:xfrm>
            <a:off x="1079293" y="3838169"/>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27" name="Freeform: Shape 15">
            <a:extLst>
              <a:ext uri="{FF2B5EF4-FFF2-40B4-BE49-F238E27FC236}">
                <a16:creationId xmlns:a16="http://schemas.microsoft.com/office/drawing/2014/main" id="{B57E5F0F-F827-7A81-097E-5A90BCF2DA92}"/>
              </a:ext>
            </a:extLst>
          </p:cNvPr>
          <p:cNvSpPr/>
          <p:nvPr/>
        </p:nvSpPr>
        <p:spPr>
          <a:xfrm>
            <a:off x="4242959" y="3838168"/>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28" name="Freeform: Shape 15">
            <a:extLst>
              <a:ext uri="{FF2B5EF4-FFF2-40B4-BE49-F238E27FC236}">
                <a16:creationId xmlns:a16="http://schemas.microsoft.com/office/drawing/2014/main" id="{2EB3F9A1-06D0-0B38-A6E4-AE16CCB3C9ED}"/>
              </a:ext>
            </a:extLst>
          </p:cNvPr>
          <p:cNvSpPr/>
          <p:nvPr/>
        </p:nvSpPr>
        <p:spPr>
          <a:xfrm>
            <a:off x="7406625" y="3812674"/>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&amp; Programs</a:t>
            </a:r>
          </a:p>
        </p:txBody>
      </p:sp>
    </p:spTree>
    <p:extLst>
      <p:ext uri="{BB962C8B-B14F-4D97-AF65-F5344CB8AC3E}">
        <p14:creationId xmlns:p14="http://schemas.microsoft.com/office/powerpoint/2010/main" val="371208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894C-B2D7-DC8D-D716-DD6357D83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AD64A-22EE-F85D-521C-A75C8D77D4A2}"/>
              </a:ext>
            </a:extLst>
          </p:cNvPr>
          <p:cNvSpPr>
            <a:spLocks noGrp="1"/>
          </p:cNvSpPr>
          <p:nvPr>
            <p:ph type="title"/>
          </p:nvPr>
        </p:nvSpPr>
        <p:spPr/>
        <p:txBody>
          <a:bodyPr/>
          <a:lstStyle/>
          <a:p>
            <a:r>
              <a:rPr lang="en-US" dirty="0"/>
              <a:t>The course will cover</a:t>
            </a:r>
          </a:p>
        </p:txBody>
      </p:sp>
      <p:sp>
        <p:nvSpPr>
          <p:cNvPr id="3" name="Text Placeholder 2">
            <a:extLst>
              <a:ext uri="{FF2B5EF4-FFF2-40B4-BE49-F238E27FC236}">
                <a16:creationId xmlns:a16="http://schemas.microsoft.com/office/drawing/2014/main" id="{7EA00417-2681-0C33-06F9-71BA7AA87E3E}"/>
              </a:ext>
            </a:extLst>
          </p:cNvPr>
          <p:cNvSpPr>
            <a:spLocks noGrp="1"/>
          </p:cNvSpPr>
          <p:nvPr>
            <p:ph idx="1"/>
          </p:nvPr>
        </p:nvSpPr>
        <p:spPr/>
        <p:txBody>
          <a:bodyPr>
            <a:normAutofit fontScale="92500" lnSpcReduction="10000"/>
          </a:bodyPr>
          <a:lstStyle/>
          <a:p>
            <a:r>
              <a:rPr lang="en-US" dirty="0"/>
              <a:t>People</a:t>
            </a:r>
          </a:p>
          <a:p>
            <a:pPr lvl="1"/>
            <a:r>
              <a:rPr lang="en-US" dirty="0"/>
              <a:t>how to organize software teams and make them function effectively</a:t>
            </a:r>
          </a:p>
          <a:p>
            <a:pPr lvl="1"/>
            <a:r>
              <a:rPr lang="en-US" dirty="0"/>
              <a:t>how software engineering teams work in larger organizations</a:t>
            </a:r>
          </a:p>
          <a:p>
            <a:r>
              <a:rPr lang="en-US" dirty="0"/>
              <a:t>Processes</a:t>
            </a:r>
          </a:p>
          <a:p>
            <a:pPr lvl="1"/>
            <a:r>
              <a:rPr lang="en-US" dirty="0"/>
              <a:t>how to divide a large project into engineering tasks</a:t>
            </a:r>
          </a:p>
          <a:p>
            <a:pPr lvl="1"/>
            <a:r>
              <a:rPr lang="en-US" dirty="0"/>
              <a:t>how to coordinate the tasks to form a coherent whole</a:t>
            </a:r>
          </a:p>
          <a:p>
            <a:r>
              <a:rPr lang="en-US" dirty="0"/>
              <a:t>Programs</a:t>
            </a:r>
          </a:p>
          <a:p>
            <a:pPr lvl="1"/>
            <a:r>
              <a:rPr lang="en-US" dirty="0"/>
              <a:t>how to write programs that people can understand and maintain</a:t>
            </a:r>
          </a:p>
          <a:p>
            <a:pPr lvl="1"/>
            <a:r>
              <a:rPr lang="en-US" dirty="0"/>
              <a:t>…focusing on a particular domain (medium-sized web applications)</a:t>
            </a:r>
          </a:p>
        </p:txBody>
      </p:sp>
      <p:sp>
        <p:nvSpPr>
          <p:cNvPr id="4" name="Slide Number Placeholder 3">
            <a:extLst>
              <a:ext uri="{FF2B5EF4-FFF2-40B4-BE49-F238E27FC236}">
                <a16:creationId xmlns:a16="http://schemas.microsoft.com/office/drawing/2014/main" id="{244E9866-05E7-BA22-1355-19DDD1AEFB74}"/>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extLst>
      <p:ext uri="{BB962C8B-B14F-4D97-AF65-F5344CB8AC3E}">
        <p14:creationId xmlns:p14="http://schemas.microsoft.com/office/powerpoint/2010/main" val="215613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EA4CCD-E155-51C2-4D08-F4073FF47D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39E728-8086-5E41-2C19-BA499160C39E}"/>
              </a:ext>
            </a:extLst>
          </p:cNvPr>
          <p:cNvSpPr>
            <a:spLocks noGrp="1"/>
          </p:cNvSpPr>
          <p:nvPr>
            <p:ph type="title"/>
          </p:nvPr>
        </p:nvSpPr>
        <p:spPr/>
        <p:txBody>
          <a:bodyPr>
            <a:normAutofit/>
          </a:bodyPr>
          <a:lstStyle/>
          <a:p>
            <a:r>
              <a:rPr lang="en-US" sz="3600" dirty="0"/>
              <a:t>Think of {your software’s} design at three scales</a:t>
            </a:r>
          </a:p>
        </p:txBody>
      </p:sp>
      <p:graphicFrame>
        <p:nvGraphicFramePr>
          <p:cNvPr id="10" name="Content Placeholder 2">
            <a:extLst>
              <a:ext uri="{FF2B5EF4-FFF2-40B4-BE49-F238E27FC236}">
                <a16:creationId xmlns:a16="http://schemas.microsoft.com/office/drawing/2014/main" id="{BD762AA2-B8E6-CE63-C277-9D78BC5B5A1B}"/>
              </a:ext>
            </a:extLst>
          </p:cNvPr>
          <p:cNvGraphicFramePr>
            <a:graphicFrameLocks/>
          </p:cNvGraphicFramePr>
          <p:nvPr/>
        </p:nvGraphicFramePr>
        <p:xfrm>
          <a:off x="1142999" y="1674415"/>
          <a:ext cx="8311243"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7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A269-721F-3674-5D13-340C0CF62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01F5B-AED6-3BAE-A388-93363B88E630}"/>
              </a:ext>
            </a:extLst>
          </p:cNvPr>
          <p:cNvSpPr>
            <a:spLocks noGrp="1"/>
          </p:cNvSpPr>
          <p:nvPr>
            <p:ph type="title"/>
          </p:nvPr>
        </p:nvSpPr>
        <p:spPr/>
        <p:txBody>
          <a:bodyPr>
            <a:noAutofit/>
          </a:bodyPr>
          <a:lstStyle/>
          <a:p>
            <a:r>
              <a:rPr lang="en-US" sz="3600" dirty="0"/>
              <a:t>So, software engineering must encompass:</a:t>
            </a:r>
          </a:p>
        </p:txBody>
      </p:sp>
      <p:sp>
        <p:nvSpPr>
          <p:cNvPr id="4" name="Slide Number Placeholder 3">
            <a:extLst>
              <a:ext uri="{FF2B5EF4-FFF2-40B4-BE49-F238E27FC236}">
                <a16:creationId xmlns:a16="http://schemas.microsoft.com/office/drawing/2014/main" id="{A116F992-D902-1A1A-BB11-EE3ACEB49A34}"/>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Diagonal Corners Rounded 6">
            <a:extLst>
              <a:ext uri="{FF2B5EF4-FFF2-40B4-BE49-F238E27FC236}">
                <a16:creationId xmlns:a16="http://schemas.microsoft.com/office/drawing/2014/main" id="{A897F751-526E-78EE-7E74-C1A76288B589}"/>
              </a:ext>
            </a:extLst>
          </p:cNvPr>
          <p:cNvSpPr/>
          <p:nvPr/>
        </p:nvSpPr>
        <p:spPr>
          <a:xfrm>
            <a:off x="3676600" y="3429002"/>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Diagonal Corners Rounded 10">
            <a:extLst>
              <a:ext uri="{FF2B5EF4-FFF2-40B4-BE49-F238E27FC236}">
                <a16:creationId xmlns:a16="http://schemas.microsoft.com/office/drawing/2014/main" id="{F04EB3DF-A530-0666-8BE9-AE671350251E}"/>
              </a:ext>
            </a:extLst>
          </p:cNvPr>
          <p:cNvSpPr/>
          <p:nvPr/>
        </p:nvSpPr>
        <p:spPr>
          <a:xfrm>
            <a:off x="3676599" y="4759020"/>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Diagonal Corners Rounded 13">
            <a:extLst>
              <a:ext uri="{FF2B5EF4-FFF2-40B4-BE49-F238E27FC236}">
                <a16:creationId xmlns:a16="http://schemas.microsoft.com/office/drawing/2014/main" id="{FF18CBE2-B9B6-4C7B-36C8-9E0A34EC2E00}"/>
              </a:ext>
            </a:extLst>
          </p:cNvPr>
          <p:cNvSpPr/>
          <p:nvPr/>
        </p:nvSpPr>
        <p:spPr>
          <a:xfrm>
            <a:off x="3676600" y="2098983"/>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15">
            <a:extLst>
              <a:ext uri="{FF2B5EF4-FFF2-40B4-BE49-F238E27FC236}">
                <a16:creationId xmlns:a16="http://schemas.microsoft.com/office/drawing/2014/main" id="{7C645652-22A5-14F7-D5DA-881B97293D1F}"/>
              </a:ext>
            </a:extLst>
          </p:cNvPr>
          <p:cNvSpPr/>
          <p:nvPr/>
        </p:nvSpPr>
        <p:spPr>
          <a:xfrm>
            <a:off x="5011706" y="2226115"/>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5" name="Freeform: Shape 15">
            <a:extLst>
              <a:ext uri="{FF2B5EF4-FFF2-40B4-BE49-F238E27FC236}">
                <a16:creationId xmlns:a16="http://schemas.microsoft.com/office/drawing/2014/main" id="{1516CB84-50BA-F8D4-8363-6B91A644D53A}"/>
              </a:ext>
            </a:extLst>
          </p:cNvPr>
          <p:cNvSpPr/>
          <p:nvPr/>
        </p:nvSpPr>
        <p:spPr>
          <a:xfrm>
            <a:off x="5011706" y="3551886"/>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36" name="Freeform: Shape 15">
            <a:extLst>
              <a:ext uri="{FF2B5EF4-FFF2-40B4-BE49-F238E27FC236}">
                <a16:creationId xmlns:a16="http://schemas.microsoft.com/office/drawing/2014/main" id="{0A76054A-E50A-D28F-2241-7A166F418EEA}"/>
              </a:ext>
            </a:extLst>
          </p:cNvPr>
          <p:cNvSpPr/>
          <p:nvPr/>
        </p:nvSpPr>
        <p:spPr>
          <a:xfrm>
            <a:off x="5011706" y="4877657"/>
            <a:ext cx="3835607"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40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&amp; IMPLEMENTING</a:t>
            </a:r>
          </a:p>
        </p:txBody>
      </p:sp>
      <p:pic>
        <p:nvPicPr>
          <p:cNvPr id="43" name="Graphic 42" descr="Thought bubble with solid fill">
            <a:extLst>
              <a:ext uri="{FF2B5EF4-FFF2-40B4-BE49-F238E27FC236}">
                <a16:creationId xmlns:a16="http://schemas.microsoft.com/office/drawing/2014/main" id="{610B7663-9002-5841-5404-1CE2E7D84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6635" y="2155617"/>
            <a:ext cx="837566" cy="837566"/>
          </a:xfrm>
          <a:prstGeom prst="rect">
            <a:avLst/>
          </a:prstGeom>
        </p:spPr>
      </p:pic>
      <p:pic>
        <p:nvPicPr>
          <p:cNvPr id="45" name="Graphic 44" descr="Flowchart with solid fill">
            <a:extLst>
              <a:ext uri="{FF2B5EF4-FFF2-40B4-BE49-F238E27FC236}">
                <a16:creationId xmlns:a16="http://schemas.microsoft.com/office/drawing/2014/main" id="{D7FB084E-0152-CB8A-530B-B0155F7BA5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8218" y="3454686"/>
            <a:ext cx="914400" cy="914400"/>
          </a:xfrm>
          <a:prstGeom prst="rect">
            <a:avLst/>
          </a:prstGeom>
        </p:spPr>
      </p:pic>
      <p:pic>
        <p:nvPicPr>
          <p:cNvPr id="47" name="Graphic 46" descr="Hammer1 with solid fill">
            <a:extLst>
              <a:ext uri="{FF2B5EF4-FFF2-40B4-BE49-F238E27FC236}">
                <a16:creationId xmlns:a16="http://schemas.microsoft.com/office/drawing/2014/main" id="{FE0B0D8D-A78A-FD41-3115-C414228B80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6635" y="4857291"/>
            <a:ext cx="837566" cy="837566"/>
          </a:xfrm>
          <a:prstGeom prst="rect">
            <a:avLst/>
          </a:prstGeom>
        </p:spPr>
      </p:pic>
    </p:spTree>
    <p:extLst>
      <p:ext uri="{BB962C8B-B14F-4D97-AF65-F5344CB8AC3E}">
        <p14:creationId xmlns:p14="http://schemas.microsoft.com/office/powerpoint/2010/main" val="95228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690-678B-7F0C-A956-14DBDD12C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45AC8-3AEA-63A7-35F6-DDD54E53CDEC}"/>
              </a:ext>
            </a:extLst>
          </p:cNvPr>
          <p:cNvSpPr>
            <a:spLocks noGrp="1"/>
          </p:cNvSpPr>
          <p:nvPr>
            <p:ph type="title"/>
          </p:nvPr>
        </p:nvSpPr>
        <p:spPr/>
        <p:txBody>
          <a:bodyPr>
            <a:noAutofit/>
          </a:bodyPr>
          <a:lstStyle/>
          <a:p>
            <a:r>
              <a:rPr lang="en-US" dirty="0"/>
              <a:t>So, software engineering must encompass:</a:t>
            </a:r>
          </a:p>
        </p:txBody>
      </p:sp>
      <p:sp>
        <p:nvSpPr>
          <p:cNvPr id="4" name="Slide Number Placeholder 3">
            <a:extLst>
              <a:ext uri="{FF2B5EF4-FFF2-40B4-BE49-F238E27FC236}">
                <a16:creationId xmlns:a16="http://schemas.microsoft.com/office/drawing/2014/main" id="{BA86C973-41AD-3115-8D5B-5217CFB0DD52}"/>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4764CA5-3452-B1C5-450B-056A6051915C}"/>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042C7C16-0A3A-8BE9-9A34-A264521DE8E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D6F8509C-A45E-3023-A2EE-A2BBB5798575}"/>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6CD8944-8B06-D16F-1125-0EE562F2A52A}"/>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4EC7302B-9DCD-D8A8-C43A-3A481F1AC19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D111A2B-809E-F482-F2C4-0CEE359FB028}"/>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1C6A051-D0C8-A008-9EF6-848C7894E78A}"/>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966AB772-C9D5-2A38-EFE7-2C21FC3F0652}"/>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051D621A-6CBA-7240-958C-BD1145400E3E}"/>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DD53423A-EE0B-C2DA-C784-11B7A019B9AD}"/>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2FE0CDE-78E0-88FA-2D85-2A18968D3E43}"/>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8A2ADACB-8CAA-4A8E-E2C7-226F9E00C641}"/>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52B0A96B-8B7E-894A-F542-32973FFC9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EEACE56-B290-BEA9-F568-90194048C5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E63C1345-B981-CFB7-7CF0-53D5F7E5AF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3498D6B-F270-EAAA-8015-9E64E6301CB9}"/>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0855420C-B7DB-1CA9-E810-71AF950D36F9}"/>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FD277AB1-3DC1-CE75-55F8-5ACF2AE0611D}"/>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F404F11D-0365-ECEB-4C9B-8E4840AC0D6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4482EEFC-E7FD-4E30-0790-1A0A999776D0}"/>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58722E3-47DC-DB5C-DD50-339BB0EEB5C5}"/>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E4636267-2DAF-3ED4-16AB-AD01BD99A34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7" name="Rounded Rectangle 6">
            <a:extLst>
              <a:ext uri="{FF2B5EF4-FFF2-40B4-BE49-F238E27FC236}">
                <a16:creationId xmlns:a16="http://schemas.microsoft.com/office/drawing/2014/main" id="{B312A93E-4656-73CA-F3F2-719EBC5CB42B}"/>
              </a:ext>
            </a:extLst>
          </p:cNvPr>
          <p:cNvSpPr/>
          <p:nvPr/>
        </p:nvSpPr>
        <p:spPr>
          <a:xfrm>
            <a:off x="4223153" y="3785605"/>
            <a:ext cx="7819323" cy="225288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E9C06B-105E-3095-362A-692DA40CEBE1}"/>
              </a:ext>
            </a:extLst>
          </p:cNvPr>
          <p:cNvSpPr txBox="1"/>
          <p:nvPr/>
        </p:nvSpPr>
        <p:spPr>
          <a:xfrm rot="20560248">
            <a:off x="5469857" y="4458579"/>
            <a:ext cx="47938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a:ea typeface="+mn-ea"/>
                <a:cs typeface="+mn-cs"/>
              </a:rPr>
              <a:t>This class is here-</a:t>
            </a:r>
            <a:r>
              <a:rPr kumimoji="0" lang="en-US" sz="4400" b="0" i="0" u="none" strike="noStrike" kern="1200" cap="none" spc="0" normalizeH="0" baseline="0" noProof="0" err="1">
                <a:ln>
                  <a:noFill/>
                </a:ln>
                <a:solidFill>
                  <a:prstClr val="black"/>
                </a:solidFill>
                <a:effectLst/>
                <a:uLnTx/>
                <a:uFillTx/>
                <a:latin typeface="Calibri" panose="020F0502020204030204"/>
                <a:ea typeface="+mn-ea"/>
                <a:cs typeface="+mn-cs"/>
              </a:rPr>
              <a:t>ish</a:t>
            </a:r>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02248DA-6EB6-C4CE-2452-65CADD700B99}"/>
              </a:ext>
            </a:extLst>
          </p:cNvPr>
          <p:cNvSpPr txBox="1"/>
          <p:nvPr/>
        </p:nvSpPr>
        <p:spPr>
          <a:xfrm rot="20560248">
            <a:off x="8490449" y="6056817"/>
            <a:ext cx="178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previous</a:t>
            </a:r>
          </a:p>
        </p:txBody>
      </p:sp>
      <p:sp>
        <p:nvSpPr>
          <p:cNvPr id="12" name="TextBox 11">
            <a:extLst>
              <a:ext uri="{FF2B5EF4-FFF2-40B4-BE49-F238E27FC236}">
                <a16:creationId xmlns:a16="http://schemas.microsoft.com/office/drawing/2014/main" id="{59ABD3B6-6C92-F5D2-F524-FF255F0CFCDB}"/>
              </a:ext>
            </a:extLst>
          </p:cNvPr>
          <p:cNvSpPr txBox="1"/>
          <p:nvPr/>
        </p:nvSpPr>
        <p:spPr>
          <a:xfrm rot="20560248">
            <a:off x="9699493" y="6121632"/>
            <a:ext cx="14798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classes</a:t>
            </a:r>
          </a:p>
        </p:txBody>
      </p:sp>
      <p:sp>
        <p:nvSpPr>
          <p:cNvPr id="14" name="TextBox 13">
            <a:extLst>
              <a:ext uri="{FF2B5EF4-FFF2-40B4-BE49-F238E27FC236}">
                <a16:creationId xmlns:a16="http://schemas.microsoft.com/office/drawing/2014/main" id="{49BC99CF-4421-64FA-DBC5-340FFFCFBE5F}"/>
              </a:ext>
            </a:extLst>
          </p:cNvPr>
          <p:cNvSpPr txBox="1"/>
          <p:nvPr/>
        </p:nvSpPr>
        <p:spPr>
          <a:xfrm rot="20560248">
            <a:off x="6268119" y="3050962"/>
            <a:ext cx="8242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out</a:t>
            </a:r>
          </a:p>
        </p:txBody>
      </p:sp>
      <p:sp>
        <p:nvSpPr>
          <p:cNvPr id="15" name="TextBox 14">
            <a:extLst>
              <a:ext uri="{FF2B5EF4-FFF2-40B4-BE49-F238E27FC236}">
                <a16:creationId xmlns:a16="http://schemas.microsoft.com/office/drawing/2014/main" id="{D3FAE872-CA83-FE91-113D-CAB9B02A572F}"/>
              </a:ext>
            </a:extLst>
          </p:cNvPr>
          <p:cNvSpPr txBox="1"/>
          <p:nvPr/>
        </p:nvSpPr>
        <p:spPr>
          <a:xfrm rot="20560248">
            <a:off x="6910334" y="3112440"/>
            <a:ext cx="5693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of</a:t>
            </a:r>
          </a:p>
        </p:txBody>
      </p:sp>
      <p:sp>
        <p:nvSpPr>
          <p:cNvPr id="16" name="TextBox 15">
            <a:extLst>
              <a:ext uri="{FF2B5EF4-FFF2-40B4-BE49-F238E27FC236}">
                <a16:creationId xmlns:a16="http://schemas.microsoft.com/office/drawing/2014/main" id="{4B36E1E8-CA86-D918-153A-966C4F2ABEFC}"/>
              </a:ext>
            </a:extLst>
          </p:cNvPr>
          <p:cNvSpPr txBox="1"/>
          <p:nvPr/>
        </p:nvSpPr>
        <p:spPr>
          <a:xfrm rot="20560248">
            <a:off x="7295987" y="3064408"/>
            <a:ext cx="12724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scope</a:t>
            </a:r>
          </a:p>
        </p:txBody>
      </p:sp>
      <p:sp>
        <p:nvSpPr>
          <p:cNvPr id="17" name="TextBox 16">
            <a:extLst>
              <a:ext uri="{FF2B5EF4-FFF2-40B4-BE49-F238E27FC236}">
                <a16:creationId xmlns:a16="http://schemas.microsoft.com/office/drawing/2014/main" id="{2A70A11E-19C7-7950-2F35-73985A893E9C}"/>
              </a:ext>
            </a:extLst>
          </p:cNvPr>
          <p:cNvSpPr txBox="1"/>
          <p:nvPr/>
        </p:nvSpPr>
        <p:spPr>
          <a:xfrm rot="20560248">
            <a:off x="10891869" y="6121632"/>
            <a:ext cx="13596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(OOD)</a:t>
            </a:r>
          </a:p>
        </p:txBody>
      </p:sp>
      <p:sp>
        <p:nvSpPr>
          <p:cNvPr id="18" name="TextBox 17">
            <a:extLst>
              <a:ext uri="{FF2B5EF4-FFF2-40B4-BE49-F238E27FC236}">
                <a16:creationId xmlns:a16="http://schemas.microsoft.com/office/drawing/2014/main" id="{54CF2E8E-85D1-46DD-4A8F-9AD1BEF8FB87}"/>
              </a:ext>
            </a:extLst>
          </p:cNvPr>
          <p:cNvSpPr txBox="1"/>
          <p:nvPr/>
        </p:nvSpPr>
        <p:spPr>
          <a:xfrm rot="20560248">
            <a:off x="5314098" y="2925000"/>
            <a:ext cx="14410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mostly</a:t>
            </a:r>
          </a:p>
        </p:txBody>
      </p:sp>
    </p:spTree>
    <p:extLst>
      <p:ext uri="{BB962C8B-B14F-4D97-AF65-F5344CB8AC3E}">
        <p14:creationId xmlns:p14="http://schemas.microsoft.com/office/powerpoint/2010/main" val="75730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a:xfrm>
            <a:off x="838200" y="1500160"/>
            <a:ext cx="7887346" cy="4699918"/>
          </a:xfrm>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…demonstrate the ability to </a:t>
            </a:r>
            <a:r>
              <a:rPr lang="en-US" b="1" i="1" dirty="0"/>
              <a:t>use</a:t>
            </a:r>
            <a:r>
              <a:rPr lang="en-US" dirty="0"/>
              <a:t> these key processes</a:t>
            </a:r>
          </a:p>
          <a:p>
            <a:pPr lvl="1"/>
            <a:r>
              <a:rPr lang="en-US" dirty="0"/>
              <a:t>…demonstrate the application of key technologies and major tools used in elementary software engineering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15</a:t>
            </a:fld>
            <a:endParaRPr lang="en-US" dirty="0"/>
          </a:p>
        </p:txBody>
      </p:sp>
      <p:sp>
        <p:nvSpPr>
          <p:cNvPr id="2" name="Left Brace 1">
            <a:extLst>
              <a:ext uri="{FF2B5EF4-FFF2-40B4-BE49-F238E27FC236}">
                <a16:creationId xmlns:a16="http://schemas.microsoft.com/office/drawing/2014/main" id="{8F424F4B-5680-C2E8-831D-7352A55C4737}"/>
              </a:ext>
            </a:extLst>
          </p:cNvPr>
          <p:cNvSpPr/>
          <p:nvPr/>
        </p:nvSpPr>
        <p:spPr>
          <a:xfrm rot="10800000">
            <a:off x="9278112" y="1597151"/>
            <a:ext cx="536448" cy="30083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Left Brace 2">
            <a:extLst>
              <a:ext uri="{FF2B5EF4-FFF2-40B4-BE49-F238E27FC236}">
                <a16:creationId xmlns:a16="http://schemas.microsoft.com/office/drawing/2014/main" id="{9985C0B8-0B3E-A142-6DFB-0D7FFF384E43}"/>
              </a:ext>
            </a:extLst>
          </p:cNvPr>
          <p:cNvSpPr/>
          <p:nvPr/>
        </p:nvSpPr>
        <p:spPr>
          <a:xfrm rot="10800000">
            <a:off x="9278112" y="4831984"/>
            <a:ext cx="536448" cy="11625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D05945-6AC3-7FE3-CC64-A07289831426}"/>
              </a:ext>
            </a:extLst>
          </p:cNvPr>
          <p:cNvSpPr txBox="1"/>
          <p:nvPr/>
        </p:nvSpPr>
        <p:spPr>
          <a:xfrm>
            <a:off x="9982200" y="1844085"/>
            <a:ext cx="202692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Calibri"/>
                <a:cs typeface="Calibri"/>
              </a:rPr>
              <a:t>These are normal learning goals for a course at a university!</a:t>
            </a:r>
          </a:p>
        </p:txBody>
      </p:sp>
      <p:sp>
        <p:nvSpPr>
          <p:cNvPr id="5" name="TextBox 4">
            <a:extLst>
              <a:ext uri="{FF2B5EF4-FFF2-40B4-BE49-F238E27FC236}">
                <a16:creationId xmlns:a16="http://schemas.microsoft.com/office/drawing/2014/main" id="{C6F31CB0-0F9B-4068-EAC3-C3EDE7A7C636}"/>
              </a:ext>
            </a:extLst>
          </p:cNvPr>
          <p:cNvSpPr txBox="1"/>
          <p:nvPr/>
        </p:nvSpPr>
        <p:spPr>
          <a:xfrm>
            <a:off x="9982200" y="4831983"/>
            <a:ext cx="2026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Calibri"/>
                <a:cs typeface="Calibri"/>
              </a:rPr>
              <a:t>This is maybe a little different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1B81-D194-1A3B-C2C1-A9CD9DA7E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24734-B629-E9F2-AD07-71A86592DDC9}"/>
              </a:ext>
            </a:extLst>
          </p:cNvPr>
          <p:cNvSpPr>
            <a:spLocks noGrp="1"/>
          </p:cNvSpPr>
          <p:nvPr>
            <p:ph type="title"/>
          </p:nvPr>
        </p:nvSpPr>
        <p:spPr/>
        <p:txBody>
          <a:bodyPr/>
          <a:lstStyle/>
          <a:p>
            <a:r>
              <a:rPr lang="en-US" dirty="0"/>
              <a:t>The course will be delivered through:</a:t>
            </a:r>
          </a:p>
        </p:txBody>
      </p:sp>
      <p:sp>
        <p:nvSpPr>
          <p:cNvPr id="3" name="Content Placeholder 2">
            <a:extLst>
              <a:ext uri="{FF2B5EF4-FFF2-40B4-BE49-F238E27FC236}">
                <a16:creationId xmlns:a16="http://schemas.microsoft.com/office/drawing/2014/main" id="{5D5696CB-54A2-DF88-EB99-5E9FF60C92A3}"/>
              </a:ext>
            </a:extLst>
          </p:cNvPr>
          <p:cNvSpPr>
            <a:spLocks noGrp="1"/>
          </p:cNvSpPr>
          <p:nvPr>
            <p:ph idx="1"/>
          </p:nvPr>
        </p:nvSpPr>
        <p:spPr>
          <a:xfrm>
            <a:off x="838200" y="1450732"/>
            <a:ext cx="7887346" cy="4351338"/>
          </a:xfrm>
        </p:spPr>
        <p:txBody>
          <a:bodyPr>
            <a:normAutofit fontScale="92500" lnSpcReduction="10000"/>
          </a:bodyPr>
          <a:lstStyle/>
          <a:p>
            <a:r>
              <a:rPr lang="en-US" dirty="0"/>
              <a:t>Lectures and in-class discussion</a:t>
            </a:r>
          </a:p>
          <a:p>
            <a:pPr lvl="1"/>
            <a:r>
              <a:rPr lang="en-US" dirty="0"/>
              <a:t>In person (most sections) or via zoom (only for online section)</a:t>
            </a:r>
          </a:p>
          <a:p>
            <a:pPr lvl="1"/>
            <a:r>
              <a:rPr lang="en-US" dirty="0"/>
              <a:t>Slides will be available on course website</a:t>
            </a:r>
          </a:p>
          <a:p>
            <a:r>
              <a:rPr lang="en-US" dirty="0"/>
              <a:t>Practice activities</a:t>
            </a:r>
          </a:p>
          <a:p>
            <a:pPr lvl="1"/>
            <a:r>
              <a:rPr lang="en-US" dirty="0"/>
              <a:t>these will give you practice with the technologies we will use</a:t>
            </a:r>
          </a:p>
          <a:p>
            <a:pPr lvl="1"/>
            <a:r>
              <a:rPr lang="en-US" dirty="0"/>
              <a:t>we will often start these during class, sometimes in groups</a:t>
            </a:r>
          </a:p>
          <a:p>
            <a:pPr lvl="1"/>
            <a:r>
              <a:rPr lang="en-US" dirty="0"/>
              <a:t>these will be</a:t>
            </a:r>
            <a:r>
              <a:rPr lang="en-US" b="1" dirty="0"/>
              <a:t> graded</a:t>
            </a:r>
          </a:p>
          <a:p>
            <a:r>
              <a:rPr lang="en-US" dirty="0"/>
              <a:t>Tutorials</a:t>
            </a:r>
          </a:p>
          <a:p>
            <a:pPr lvl="1"/>
            <a:r>
              <a:rPr lang="en-US" dirty="0"/>
              <a:t>these will give you background on key processes and technologies {we will use} at a greater level of detail than we can cover in class</a:t>
            </a:r>
          </a:p>
          <a:p>
            <a:pPr lvl="1"/>
            <a:r>
              <a:rPr lang="en-US" dirty="0"/>
              <a:t>Primary “reading” for the course in lieu of a textbook</a:t>
            </a:r>
          </a:p>
        </p:txBody>
      </p:sp>
      <p:sp>
        <p:nvSpPr>
          <p:cNvPr id="4" name="Slide Number Placeholder 3">
            <a:extLst>
              <a:ext uri="{FF2B5EF4-FFF2-40B4-BE49-F238E27FC236}">
                <a16:creationId xmlns:a16="http://schemas.microsoft.com/office/drawing/2014/main" id="{3C5CBE34-31A4-CB54-5780-CA62A1A6D986}"/>
              </a:ext>
            </a:extLst>
          </p:cNvPr>
          <p:cNvSpPr>
            <a:spLocks noGrp="1"/>
          </p:cNvSpPr>
          <p:nvPr>
            <p:ph type="sldNum" sz="quarter" idx="12"/>
          </p:nvPr>
        </p:nvSpPr>
        <p:spPr/>
        <p:txBody>
          <a:bodyPr/>
          <a:lstStyle/>
          <a:p>
            <a:fld id="{20F37917-FD3A-4669-9018-DA04BCDD3D75}" type="slidenum">
              <a:rPr lang="en-US" smtClean="0"/>
              <a:t>16</a:t>
            </a:fld>
            <a:endParaRPr lang="en-US" dirty="0"/>
          </a:p>
        </p:txBody>
      </p:sp>
    </p:spTree>
    <p:extLst>
      <p:ext uri="{BB962C8B-B14F-4D97-AF65-F5344CB8AC3E}">
        <p14:creationId xmlns:p14="http://schemas.microsoft.com/office/powerpoint/2010/main" val="380690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normAutofit/>
          </a:bodyPr>
          <a:lstStyle/>
          <a:p>
            <a:r>
              <a:rPr lang="en-US" dirty="0"/>
              <a:t>Course Mechanics: </a:t>
            </a:r>
            <a:br>
              <a:rPr lang="en-US" dirty="0"/>
            </a:br>
            <a:r>
              <a:rPr lang="en-US" dirty="0"/>
              <a:t>Lectures and Attendance</a:t>
            </a:r>
          </a:p>
        </p:txBody>
      </p:sp>
      <p:sp>
        <p:nvSpPr>
          <p:cNvPr id="184" name="See syllabus for all of the usual stuff…"/>
          <p:cNvSpPr txBox="1">
            <a:spLocks noGrp="1"/>
          </p:cNvSpPr>
          <p:nvPr>
            <p:ph idx="1"/>
          </p:nvPr>
        </p:nvSpPr>
        <p:spPr>
          <a:xfrm>
            <a:off x="838199" y="1500160"/>
            <a:ext cx="8169877" cy="4856190"/>
          </a:xfrm>
        </p:spPr>
        <p:txBody>
          <a:bodyPr>
            <a:normAutofit/>
          </a:bodyPr>
          <a:lstStyle/>
          <a:p>
            <a:r>
              <a:rPr lang="en-US" dirty="0"/>
              <a:t>Classes will include both lectures and in-class activities.</a:t>
            </a:r>
          </a:p>
          <a:p>
            <a:r>
              <a:rPr lang="en-US" dirty="0"/>
              <a:t>Be sure to bring your laptop</a:t>
            </a:r>
          </a:p>
          <a:p>
            <a:r>
              <a:rPr lang="en-US" dirty="0"/>
              <a:t>Each instructor will use </a:t>
            </a:r>
            <a:r>
              <a:rPr lang="en-US" b="1" dirty="0">
                <a:solidFill>
                  <a:srgbClr val="FF0000"/>
                </a:solidFill>
              </a:rPr>
              <a:t>individual approach </a:t>
            </a:r>
            <a:r>
              <a:rPr lang="en-US" dirty="0"/>
              <a:t>to grade the in-class activities.</a:t>
            </a:r>
          </a:p>
          <a:p>
            <a:r>
              <a:rPr lang="en-US" dirty="0"/>
              <a:t>Attendance is expected for both on-the-ground and remote sections (especially when working on </a:t>
            </a:r>
            <a:r>
              <a:rPr lang="en-US" dirty="0">
                <a:solidFill>
                  <a:srgbClr val="FF0000"/>
                </a:solidFill>
              </a:rPr>
              <a:t>activities, “work on project” sessions and demos</a:t>
            </a:r>
            <a:r>
              <a:rPr lang="en-US" dirty="0"/>
              <a:t>)</a:t>
            </a:r>
          </a:p>
          <a:p>
            <a:pPr lvl="1"/>
            <a:r>
              <a:rPr lang="en-US" dirty="0"/>
              <a:t>For excused absence, please contact the instructor by email.</a:t>
            </a:r>
          </a:p>
          <a:p>
            <a:endParaRPr lang="en-US" dirty="0"/>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Deliverables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8417312" cy="4351338"/>
          </a:xfrm>
        </p:spPr>
        <p:txBody>
          <a:bodyPr>
            <a:normAutofit/>
          </a:bodyPr>
          <a:lstStyle/>
          <a:p>
            <a:r>
              <a:rPr lang="en-US" dirty="0"/>
              <a:t>First, an individual project, which we will assign. This is to be done </a:t>
            </a:r>
            <a:r>
              <a:rPr lang="en-US" b="1" dirty="0"/>
              <a:t>individually</a:t>
            </a:r>
            <a:r>
              <a:rPr lang="en-US" dirty="0"/>
              <a:t>. </a:t>
            </a:r>
          </a:p>
          <a:p>
            <a:pPr lvl="1"/>
            <a:r>
              <a:rPr lang="en-US" dirty="0"/>
              <a:t>divided into 3 deliverable projects</a:t>
            </a:r>
          </a:p>
          <a:p>
            <a:pPr lvl="1"/>
            <a:r>
              <a:rPr lang="en-US" dirty="0"/>
              <a:t>this counts for 30% of course grade</a:t>
            </a:r>
            <a:endParaRPr lang="en-US" b="1" dirty="0"/>
          </a:p>
          <a:p>
            <a:r>
              <a:rPr lang="en-US" dirty="0"/>
              <a:t>Then a </a:t>
            </a:r>
            <a:r>
              <a:rPr lang="en-US" b="1" dirty="0"/>
              <a:t>group</a:t>
            </a:r>
            <a:r>
              <a:rPr lang="en-US" dirty="0"/>
              <a:t> project, done in teams of about </a:t>
            </a:r>
            <a:r>
              <a:rPr lang="en-US" dirty="0">
                <a:solidFill>
                  <a:srgbClr val="FF0000"/>
                </a:solidFill>
              </a:rPr>
              <a:t>4</a:t>
            </a:r>
            <a:r>
              <a:rPr lang="en-US" dirty="0"/>
              <a:t> people </a:t>
            </a:r>
          </a:p>
          <a:p>
            <a:pPr lvl="1"/>
            <a:r>
              <a:rPr lang="en-US" dirty="0"/>
              <a:t>this counts for 40% of course grade</a:t>
            </a:r>
          </a:p>
          <a:p>
            <a:r>
              <a:rPr lang="en-US" dirty="0"/>
              <a:t>There will be an exam (worth 20%) on March 11 - 13 during </a:t>
            </a:r>
            <a:r>
              <a:rPr lang="en-US" dirty="0">
                <a:solidFill>
                  <a:srgbClr val="FF0000"/>
                </a:solidFill>
              </a:rPr>
              <a:t>Week 10</a:t>
            </a:r>
            <a:r>
              <a:rPr lang="en-US" dirty="0"/>
              <a:t>). There will not be a final exam. </a:t>
            </a:r>
            <a:r>
              <a:rPr lang="en-US" u="sng" dirty="0"/>
              <a:t>Check Calendars</a:t>
            </a:r>
          </a:p>
          <a:p>
            <a:r>
              <a:rPr lang="en-US" dirty="0"/>
              <a:t>Participation / Completion of activities (10%)</a:t>
            </a:r>
          </a:p>
          <a:p>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18</a:t>
            </a:fld>
            <a:endParaRPr lang="en-US" dirty="0"/>
          </a:p>
        </p:txBody>
      </p:sp>
    </p:spTree>
    <p:extLst>
      <p:ext uri="{BB962C8B-B14F-4D97-AF65-F5344CB8AC3E}">
        <p14:creationId xmlns:p14="http://schemas.microsoft.com/office/powerpoint/2010/main" val="319186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0B400-66BE-91E9-BEE6-170522933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2D043-E746-68AC-E3E3-05F075C54A65}"/>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651A6F94-B36C-5D6C-1FAE-6012CE29BA4F}"/>
              </a:ext>
            </a:extLst>
          </p:cNvPr>
          <p:cNvSpPr>
            <a:spLocks noGrp="1"/>
          </p:cNvSpPr>
          <p:nvPr>
            <p:ph idx="1"/>
          </p:nvPr>
        </p:nvSpPr>
        <p:spPr>
          <a:xfrm>
            <a:off x="838200" y="1500160"/>
            <a:ext cx="8417312" cy="4351338"/>
          </a:xfrm>
        </p:spPr>
        <p:txBody>
          <a:bodyPr>
            <a:normAutofit/>
          </a:bodyPr>
          <a:lstStyle/>
          <a:p>
            <a:pPr marL="0" indent="0">
              <a:buNone/>
            </a:pPr>
            <a:r>
              <a:rPr lang="en-US" dirty="0"/>
              <a:t>To pass, you </a:t>
            </a:r>
            <a:r>
              <a:rPr lang="en-US" u="sng" dirty="0"/>
              <a:t>must also</a:t>
            </a:r>
            <a:r>
              <a:rPr lang="en-US" dirty="0"/>
              <a:t>:</a:t>
            </a:r>
          </a:p>
          <a:p>
            <a:r>
              <a:rPr lang="en-US" dirty="0"/>
              <a:t>Do most of the individual projects</a:t>
            </a:r>
          </a:p>
          <a:p>
            <a:r>
              <a:rPr lang="en-US" dirty="0"/>
              <a:t>Demonstrate understanding of concepts in midterm</a:t>
            </a:r>
          </a:p>
          <a:p>
            <a:r>
              <a:rPr lang="en-US" dirty="0"/>
              <a:t>Demonstrate ability to do software development &amp; engineering in group project</a:t>
            </a:r>
          </a:p>
          <a:p>
            <a:r>
              <a:rPr lang="en-US" dirty="0"/>
              <a:t>Present your final project</a:t>
            </a:r>
          </a:p>
        </p:txBody>
      </p:sp>
      <p:sp>
        <p:nvSpPr>
          <p:cNvPr id="7" name="Slide Number Placeholder 6">
            <a:extLst>
              <a:ext uri="{FF2B5EF4-FFF2-40B4-BE49-F238E27FC236}">
                <a16:creationId xmlns:a16="http://schemas.microsoft.com/office/drawing/2014/main" id="{0BE41546-019A-3B52-5029-FC4A4889D84D}"/>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19</a:t>
            </a:fld>
            <a:endParaRPr lang="en-US" dirty="0"/>
          </a:p>
        </p:txBody>
      </p:sp>
    </p:spTree>
    <p:extLst>
      <p:ext uri="{BB962C8B-B14F-4D97-AF65-F5344CB8AC3E}">
        <p14:creationId xmlns:p14="http://schemas.microsoft.com/office/powerpoint/2010/main" val="29927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grpSp>
        <p:nvGrpSpPr>
          <p:cNvPr id="2" name="Group 1">
            <a:extLst>
              <a:ext uri="{FF2B5EF4-FFF2-40B4-BE49-F238E27FC236}">
                <a16:creationId xmlns:a16="http://schemas.microsoft.com/office/drawing/2014/main" id="{58FC987C-BBC2-3827-C7B2-A3D074F8C312}"/>
              </a:ext>
            </a:extLst>
          </p:cNvPr>
          <p:cNvGrpSpPr/>
          <p:nvPr/>
        </p:nvGrpSpPr>
        <p:grpSpPr>
          <a:xfrm>
            <a:off x="997912" y="1694887"/>
            <a:ext cx="2708548" cy="4509721"/>
            <a:chOff x="1040158" y="1694887"/>
            <a:chExt cx="2708548" cy="4509721"/>
          </a:xfrm>
        </p:grpSpPr>
        <p:sp>
          <p:nvSpPr>
            <p:cNvPr id="6" name="TextBox 5">
              <a:extLst>
                <a:ext uri="{FF2B5EF4-FFF2-40B4-BE49-F238E27FC236}">
                  <a16:creationId xmlns:a16="http://schemas.microsoft.com/office/drawing/2014/main" id="{5E62FD13-1F96-F155-36CA-7EF6E751D118}"/>
                </a:ext>
              </a:extLst>
            </p:cNvPr>
            <p:cNvSpPr txBox="1"/>
            <p:nvPr/>
          </p:nvSpPr>
          <p:spPr>
            <a:xfrm>
              <a:off x="1064945" y="4896558"/>
              <a:ext cx="2683761"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Bhutta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1,2,3</a:t>
              </a:r>
            </a:p>
          </p:txBody>
        </p:sp>
        <p:pic>
          <p:nvPicPr>
            <p:cNvPr id="8" name="Picture 7" descr="A person wearing glasses&#10;&#10;Description automatically generated with medium confidence">
              <a:extLst>
                <a:ext uri="{FF2B5EF4-FFF2-40B4-BE49-F238E27FC236}">
                  <a16:creationId xmlns:a16="http://schemas.microsoft.com/office/drawing/2014/main" id="{FD1A85C7-72B2-3E07-2489-EAFD7830A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58" y="1694887"/>
              <a:ext cx="2708548" cy="2708548"/>
            </a:xfrm>
            <a:prstGeom prst="rect">
              <a:avLst/>
            </a:prstGeom>
          </p:spPr>
        </p:pic>
      </p:grpSp>
      <p:sp>
        <p:nvSpPr>
          <p:cNvPr id="7" name="TextBox 6">
            <a:extLst>
              <a:ext uri="{FF2B5EF4-FFF2-40B4-BE49-F238E27FC236}">
                <a16:creationId xmlns:a16="http://schemas.microsoft.com/office/drawing/2014/main" id="{14371E21-C615-9292-6936-EDF7B2D9365C}"/>
              </a:ext>
            </a:extLst>
          </p:cNvPr>
          <p:cNvSpPr txBox="1"/>
          <p:nvPr/>
        </p:nvSpPr>
        <p:spPr>
          <a:xfrm>
            <a:off x="7706327" y="489655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Rob Simmons</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5,6</a:t>
            </a:r>
          </a:p>
        </p:txBody>
      </p:sp>
      <p:grpSp>
        <p:nvGrpSpPr>
          <p:cNvPr id="5" name="Group 4">
            <a:extLst>
              <a:ext uri="{FF2B5EF4-FFF2-40B4-BE49-F238E27FC236}">
                <a16:creationId xmlns:a16="http://schemas.microsoft.com/office/drawing/2014/main" id="{5831FEDD-7186-C155-DA25-371603EAF473}"/>
              </a:ext>
            </a:extLst>
          </p:cNvPr>
          <p:cNvGrpSpPr/>
          <p:nvPr/>
        </p:nvGrpSpPr>
        <p:grpSpPr>
          <a:xfrm>
            <a:off x="4225590" y="1694887"/>
            <a:ext cx="2708548" cy="4509721"/>
            <a:chOff x="4358384" y="1694887"/>
            <a:chExt cx="2708548" cy="4509721"/>
          </a:xfrm>
        </p:grpSpPr>
        <p:sp>
          <p:nvSpPr>
            <p:cNvPr id="10" name="TextBox 9">
              <a:extLst>
                <a:ext uri="{FF2B5EF4-FFF2-40B4-BE49-F238E27FC236}">
                  <a16:creationId xmlns:a16="http://schemas.microsoft.com/office/drawing/2014/main" id="{0F517881-EADF-3965-D26C-F1BE3C464447}"/>
                </a:ext>
              </a:extLst>
            </p:cNvPr>
            <p:cNvSpPr txBox="1"/>
            <p:nvPr/>
          </p:nvSpPr>
          <p:spPr>
            <a:xfrm>
              <a:off x="4475053" y="489655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4</a:t>
              </a:r>
            </a:p>
          </p:txBody>
        </p:sp>
        <p:pic>
          <p:nvPicPr>
            <p:cNvPr id="11" name="Picture 10" descr="A picture containing person, sky, person, outdoor&#10;&#10;Description automatically generated">
              <a:extLst>
                <a:ext uri="{FF2B5EF4-FFF2-40B4-BE49-F238E27FC236}">
                  <a16:creationId xmlns:a16="http://schemas.microsoft.com/office/drawing/2014/main" id="{0654AE34-DA67-F16D-D2E6-F6BE67C58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384" y="1694887"/>
              <a:ext cx="2708548" cy="2708548"/>
            </a:xfrm>
            <a:prstGeom prst="rect">
              <a:avLst/>
            </a:prstGeom>
          </p:spPr>
        </p:pic>
      </p:grpSp>
      <p:pic>
        <p:nvPicPr>
          <p:cNvPr id="1026" name="Picture 2">
            <a:extLst>
              <a:ext uri="{FF2B5EF4-FFF2-40B4-BE49-F238E27FC236}">
                <a16:creationId xmlns:a16="http://schemas.microsoft.com/office/drawing/2014/main" id="{C63A4DDE-AA6F-FE4B-52E7-C99F3B1887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182"/>
          <a:stretch>
            <a:fillRect/>
          </a:stretch>
        </p:blipFill>
        <p:spPr bwMode="auto">
          <a:xfrm>
            <a:off x="7453268" y="1694888"/>
            <a:ext cx="3049553" cy="270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err="1"/>
              <a:t>Vitest</a:t>
            </a:r>
            <a:r>
              <a:rPr lang="en-US" dirty="0"/>
              <a: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Render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21EB33-B197-66CA-F65D-F93B475B17A4}"/>
              </a:ext>
            </a:extLst>
          </p:cNvPr>
          <p:cNvPicPr>
            <a:picLocks noChangeAspect="1"/>
          </p:cNvPicPr>
          <p:nvPr/>
        </p:nvPicPr>
        <p:blipFill>
          <a:blip r:embed="rId3"/>
          <a:stretch>
            <a:fillRect/>
          </a:stretch>
        </p:blipFill>
        <p:spPr>
          <a:xfrm>
            <a:off x="10107342" y="18254"/>
            <a:ext cx="1625600" cy="1625600"/>
          </a:xfrm>
          <a:prstGeom prst="rect">
            <a:avLst/>
          </a:prstGeom>
        </p:spPr>
      </p:pic>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a:xfrm>
            <a:off x="838200" y="18255"/>
            <a:ext cx="10515600" cy="1325563"/>
          </a:xfrm>
        </p:spPr>
        <p:txBody>
          <a:bodyPr/>
          <a:lstStyle/>
          <a:p>
            <a:r>
              <a:rPr lang="en-US" dirty="0"/>
              <a:t>Welcome to the Game Nite team!</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615557"/>
            <a:ext cx="7253614" cy="4836873"/>
          </a:xfrm>
        </p:spPr>
        <p:txBody>
          <a:bodyPr>
            <a:normAutofit/>
          </a:bodyPr>
          <a:lstStyle/>
          <a:p>
            <a:r>
              <a:rPr lang="en-US" dirty="0"/>
              <a:t>We want to be the #1 spot for people who want the social experience of watching Twitch™ but for turn-based games</a:t>
            </a:r>
          </a:p>
          <a:p>
            <a:r>
              <a:rPr lang="en-US" dirty="0"/>
              <a:t>CS 4530 is part traditional academic course, part “having a new software job” simulation</a:t>
            </a:r>
          </a:p>
          <a:p>
            <a:r>
              <a:rPr lang="en-US" dirty="0"/>
              <a:t>The individual projects are like “onboarding” projects, and the group project is a scaled-down version of actual product delivery</a:t>
            </a:r>
          </a:p>
          <a:p>
            <a:r>
              <a:rPr lang="en-US" dirty="0"/>
              <a:t>Course staff have a secondary role as part of this simulation</a:t>
            </a:r>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3621F23-BF2E-9CCD-CB9E-6E2DA7ABD972}"/>
              </a:ext>
            </a:extLst>
          </p:cNvPr>
          <p:cNvPicPr>
            <a:picLocks noChangeAspect="1"/>
          </p:cNvPicPr>
          <p:nvPr/>
        </p:nvPicPr>
        <p:blipFill>
          <a:blip r:embed="rId4"/>
          <a:stretch>
            <a:fillRect/>
          </a:stretch>
        </p:blipFill>
        <p:spPr>
          <a:xfrm>
            <a:off x="8363160" y="1615558"/>
            <a:ext cx="3369782" cy="4354459"/>
          </a:xfrm>
          <a:custGeom>
            <a:avLst/>
            <a:gdLst>
              <a:gd name="csX0" fmla="*/ 0 w 3369782"/>
              <a:gd name="csY0" fmla="*/ 0 h 4354459"/>
              <a:gd name="csX1" fmla="*/ 629026 w 3369782"/>
              <a:gd name="csY1" fmla="*/ 0 h 4354459"/>
              <a:gd name="csX2" fmla="*/ 1258052 w 3369782"/>
              <a:gd name="csY2" fmla="*/ 0 h 4354459"/>
              <a:gd name="csX3" fmla="*/ 1819682 w 3369782"/>
              <a:gd name="csY3" fmla="*/ 0 h 4354459"/>
              <a:gd name="csX4" fmla="*/ 2415010 w 3369782"/>
              <a:gd name="csY4" fmla="*/ 0 h 4354459"/>
              <a:gd name="csX5" fmla="*/ 3369782 w 3369782"/>
              <a:gd name="csY5" fmla="*/ 0 h 4354459"/>
              <a:gd name="csX6" fmla="*/ 3369782 w 3369782"/>
              <a:gd name="csY6" fmla="*/ 544307 h 4354459"/>
              <a:gd name="csX7" fmla="*/ 3369782 w 3369782"/>
              <a:gd name="csY7" fmla="*/ 1132159 h 4354459"/>
              <a:gd name="csX8" fmla="*/ 3369782 w 3369782"/>
              <a:gd name="csY8" fmla="*/ 1589378 h 4354459"/>
              <a:gd name="csX9" fmla="*/ 3369782 w 3369782"/>
              <a:gd name="csY9" fmla="*/ 2003051 h 4354459"/>
              <a:gd name="csX10" fmla="*/ 3369782 w 3369782"/>
              <a:gd name="csY10" fmla="*/ 2460269 h 4354459"/>
              <a:gd name="csX11" fmla="*/ 3369782 w 3369782"/>
              <a:gd name="csY11" fmla="*/ 2961032 h 4354459"/>
              <a:gd name="csX12" fmla="*/ 3369782 w 3369782"/>
              <a:gd name="csY12" fmla="*/ 3505339 h 4354459"/>
              <a:gd name="csX13" fmla="*/ 3369782 w 3369782"/>
              <a:gd name="csY13" fmla="*/ 4354459 h 4354459"/>
              <a:gd name="csX14" fmla="*/ 2740756 w 3369782"/>
              <a:gd name="csY14" fmla="*/ 4354459 h 4354459"/>
              <a:gd name="csX15" fmla="*/ 2179126 w 3369782"/>
              <a:gd name="csY15" fmla="*/ 4354459 h 4354459"/>
              <a:gd name="csX16" fmla="*/ 1617495 w 3369782"/>
              <a:gd name="csY16" fmla="*/ 4354459 h 4354459"/>
              <a:gd name="csX17" fmla="*/ 1055865 w 3369782"/>
              <a:gd name="csY17" fmla="*/ 4354459 h 4354459"/>
              <a:gd name="csX18" fmla="*/ 494235 w 3369782"/>
              <a:gd name="csY18" fmla="*/ 4354459 h 4354459"/>
              <a:gd name="csX19" fmla="*/ 0 w 3369782"/>
              <a:gd name="csY19" fmla="*/ 4354459 h 4354459"/>
              <a:gd name="csX20" fmla="*/ 0 w 3369782"/>
              <a:gd name="csY20" fmla="*/ 3766607 h 4354459"/>
              <a:gd name="csX21" fmla="*/ 0 w 3369782"/>
              <a:gd name="csY21" fmla="*/ 3178755 h 4354459"/>
              <a:gd name="csX22" fmla="*/ 0 w 3369782"/>
              <a:gd name="csY22" fmla="*/ 2590903 h 4354459"/>
              <a:gd name="csX23" fmla="*/ 0 w 3369782"/>
              <a:gd name="csY23" fmla="*/ 2003051 h 4354459"/>
              <a:gd name="csX24" fmla="*/ 0 w 3369782"/>
              <a:gd name="csY24" fmla="*/ 1371655 h 4354459"/>
              <a:gd name="csX25" fmla="*/ 0 w 3369782"/>
              <a:gd name="csY25" fmla="*/ 827347 h 4354459"/>
              <a:gd name="csX26" fmla="*/ 0 w 3369782"/>
              <a:gd name="csY26" fmla="*/ 0 h 43544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3369782" h="4354459" fill="none" extrusionOk="0">
                <a:moveTo>
                  <a:pt x="0" y="0"/>
                </a:moveTo>
                <a:cubicBezTo>
                  <a:pt x="176875" y="-5120"/>
                  <a:pt x="338572" y="26107"/>
                  <a:pt x="629026" y="0"/>
                </a:cubicBezTo>
                <a:cubicBezTo>
                  <a:pt x="919480" y="-26107"/>
                  <a:pt x="964019" y="33283"/>
                  <a:pt x="1258052" y="0"/>
                </a:cubicBezTo>
                <a:cubicBezTo>
                  <a:pt x="1552085" y="-33283"/>
                  <a:pt x="1613595" y="8080"/>
                  <a:pt x="1819682" y="0"/>
                </a:cubicBezTo>
                <a:cubicBezTo>
                  <a:pt x="2025769" y="-8080"/>
                  <a:pt x="2176765" y="24415"/>
                  <a:pt x="2415010" y="0"/>
                </a:cubicBezTo>
                <a:cubicBezTo>
                  <a:pt x="2653255" y="-24415"/>
                  <a:pt x="3090312" y="18889"/>
                  <a:pt x="3369782" y="0"/>
                </a:cubicBezTo>
                <a:cubicBezTo>
                  <a:pt x="3431603" y="224731"/>
                  <a:pt x="3304617" y="433356"/>
                  <a:pt x="3369782" y="544307"/>
                </a:cubicBezTo>
                <a:cubicBezTo>
                  <a:pt x="3434947" y="655258"/>
                  <a:pt x="3351927" y="953412"/>
                  <a:pt x="3369782" y="1132159"/>
                </a:cubicBezTo>
                <a:cubicBezTo>
                  <a:pt x="3387637" y="1310906"/>
                  <a:pt x="3354301" y="1455043"/>
                  <a:pt x="3369782" y="1589378"/>
                </a:cubicBezTo>
                <a:cubicBezTo>
                  <a:pt x="3385263" y="1723713"/>
                  <a:pt x="3340597" y="1820044"/>
                  <a:pt x="3369782" y="2003051"/>
                </a:cubicBezTo>
                <a:cubicBezTo>
                  <a:pt x="3398967" y="2186058"/>
                  <a:pt x="3354386" y="2318319"/>
                  <a:pt x="3369782" y="2460269"/>
                </a:cubicBezTo>
                <a:cubicBezTo>
                  <a:pt x="3385178" y="2602219"/>
                  <a:pt x="3339695" y="2782167"/>
                  <a:pt x="3369782" y="2961032"/>
                </a:cubicBezTo>
                <a:cubicBezTo>
                  <a:pt x="3399869" y="3139897"/>
                  <a:pt x="3309102" y="3283856"/>
                  <a:pt x="3369782" y="3505339"/>
                </a:cubicBezTo>
                <a:cubicBezTo>
                  <a:pt x="3430462" y="3726822"/>
                  <a:pt x="3325614" y="4184599"/>
                  <a:pt x="3369782" y="4354459"/>
                </a:cubicBezTo>
                <a:cubicBezTo>
                  <a:pt x="3058863" y="4416137"/>
                  <a:pt x="2907050" y="4293716"/>
                  <a:pt x="2740756" y="4354459"/>
                </a:cubicBezTo>
                <a:cubicBezTo>
                  <a:pt x="2574462" y="4415202"/>
                  <a:pt x="2438960" y="4319024"/>
                  <a:pt x="2179126" y="4354459"/>
                </a:cubicBezTo>
                <a:cubicBezTo>
                  <a:pt x="1919292" y="4389894"/>
                  <a:pt x="1853396" y="4313795"/>
                  <a:pt x="1617495" y="4354459"/>
                </a:cubicBezTo>
                <a:cubicBezTo>
                  <a:pt x="1381594" y="4395123"/>
                  <a:pt x="1275902" y="4335163"/>
                  <a:pt x="1055865" y="4354459"/>
                </a:cubicBezTo>
                <a:cubicBezTo>
                  <a:pt x="835828" y="4373755"/>
                  <a:pt x="675568" y="4327831"/>
                  <a:pt x="494235" y="4354459"/>
                </a:cubicBezTo>
                <a:cubicBezTo>
                  <a:pt x="312902" y="4381087"/>
                  <a:pt x="155620" y="4333113"/>
                  <a:pt x="0" y="4354459"/>
                </a:cubicBezTo>
                <a:cubicBezTo>
                  <a:pt x="-17033" y="4098934"/>
                  <a:pt x="51295" y="3944424"/>
                  <a:pt x="0" y="3766607"/>
                </a:cubicBezTo>
                <a:cubicBezTo>
                  <a:pt x="-51295" y="3588790"/>
                  <a:pt x="10576" y="3299357"/>
                  <a:pt x="0" y="3178755"/>
                </a:cubicBezTo>
                <a:cubicBezTo>
                  <a:pt x="-10576" y="3058153"/>
                  <a:pt x="54613" y="2867233"/>
                  <a:pt x="0" y="2590903"/>
                </a:cubicBezTo>
                <a:cubicBezTo>
                  <a:pt x="-54613" y="2314573"/>
                  <a:pt x="56122" y="2138294"/>
                  <a:pt x="0" y="2003051"/>
                </a:cubicBezTo>
                <a:cubicBezTo>
                  <a:pt x="-56122" y="1867808"/>
                  <a:pt x="55022" y="1514986"/>
                  <a:pt x="0" y="1371655"/>
                </a:cubicBezTo>
                <a:cubicBezTo>
                  <a:pt x="-55022" y="1228324"/>
                  <a:pt x="49082" y="943968"/>
                  <a:pt x="0" y="827347"/>
                </a:cubicBezTo>
                <a:cubicBezTo>
                  <a:pt x="-49082" y="710726"/>
                  <a:pt x="58448" y="378056"/>
                  <a:pt x="0" y="0"/>
                </a:cubicBezTo>
                <a:close/>
              </a:path>
              <a:path w="3369782" h="4354459" stroke="0" extrusionOk="0">
                <a:moveTo>
                  <a:pt x="0" y="0"/>
                </a:moveTo>
                <a:cubicBezTo>
                  <a:pt x="129501" y="-18967"/>
                  <a:pt x="273942" y="9399"/>
                  <a:pt x="527933" y="0"/>
                </a:cubicBezTo>
                <a:cubicBezTo>
                  <a:pt x="781924" y="-9399"/>
                  <a:pt x="827323" y="46046"/>
                  <a:pt x="988469" y="0"/>
                </a:cubicBezTo>
                <a:cubicBezTo>
                  <a:pt x="1149615" y="-46046"/>
                  <a:pt x="1401305" y="31616"/>
                  <a:pt x="1617495" y="0"/>
                </a:cubicBezTo>
                <a:cubicBezTo>
                  <a:pt x="1833685" y="-31616"/>
                  <a:pt x="1999985" y="46684"/>
                  <a:pt x="2145428" y="0"/>
                </a:cubicBezTo>
                <a:cubicBezTo>
                  <a:pt x="2290871" y="-46684"/>
                  <a:pt x="2548805" y="19470"/>
                  <a:pt x="2673360" y="0"/>
                </a:cubicBezTo>
                <a:cubicBezTo>
                  <a:pt x="2797915" y="-19470"/>
                  <a:pt x="3194909" y="75672"/>
                  <a:pt x="3369782" y="0"/>
                </a:cubicBezTo>
                <a:cubicBezTo>
                  <a:pt x="3400170" y="123894"/>
                  <a:pt x="3325172" y="310030"/>
                  <a:pt x="3369782" y="457218"/>
                </a:cubicBezTo>
                <a:cubicBezTo>
                  <a:pt x="3414392" y="604406"/>
                  <a:pt x="3307811" y="884841"/>
                  <a:pt x="3369782" y="1001526"/>
                </a:cubicBezTo>
                <a:cubicBezTo>
                  <a:pt x="3431753" y="1118211"/>
                  <a:pt x="3316868" y="1349264"/>
                  <a:pt x="3369782" y="1458744"/>
                </a:cubicBezTo>
                <a:cubicBezTo>
                  <a:pt x="3422696" y="1568224"/>
                  <a:pt x="3341795" y="1753135"/>
                  <a:pt x="3369782" y="1915962"/>
                </a:cubicBezTo>
                <a:cubicBezTo>
                  <a:pt x="3397769" y="2078789"/>
                  <a:pt x="3354922" y="2271688"/>
                  <a:pt x="3369782" y="2460269"/>
                </a:cubicBezTo>
                <a:cubicBezTo>
                  <a:pt x="3384642" y="2648850"/>
                  <a:pt x="3335543" y="2887450"/>
                  <a:pt x="3369782" y="3048121"/>
                </a:cubicBezTo>
                <a:cubicBezTo>
                  <a:pt x="3404021" y="3208792"/>
                  <a:pt x="3362862" y="3316156"/>
                  <a:pt x="3369782" y="3461795"/>
                </a:cubicBezTo>
                <a:cubicBezTo>
                  <a:pt x="3376702" y="3607434"/>
                  <a:pt x="3315047" y="4132781"/>
                  <a:pt x="3369782" y="4354459"/>
                </a:cubicBezTo>
                <a:cubicBezTo>
                  <a:pt x="3247425" y="4380914"/>
                  <a:pt x="2929852" y="4321587"/>
                  <a:pt x="2808152" y="4354459"/>
                </a:cubicBezTo>
                <a:cubicBezTo>
                  <a:pt x="2686452" y="4387331"/>
                  <a:pt x="2460383" y="4300502"/>
                  <a:pt x="2246521" y="4354459"/>
                </a:cubicBezTo>
                <a:cubicBezTo>
                  <a:pt x="2032659" y="4408416"/>
                  <a:pt x="1896649" y="4295551"/>
                  <a:pt x="1617495" y="4354459"/>
                </a:cubicBezTo>
                <a:cubicBezTo>
                  <a:pt x="1338341" y="4413367"/>
                  <a:pt x="1246208" y="4312818"/>
                  <a:pt x="1055865" y="4354459"/>
                </a:cubicBezTo>
                <a:cubicBezTo>
                  <a:pt x="865522" y="4396100"/>
                  <a:pt x="727832" y="4308736"/>
                  <a:pt x="595328" y="4354459"/>
                </a:cubicBezTo>
                <a:cubicBezTo>
                  <a:pt x="462824" y="4400182"/>
                  <a:pt x="255110" y="4300320"/>
                  <a:pt x="0" y="4354459"/>
                </a:cubicBezTo>
                <a:cubicBezTo>
                  <a:pt x="-13154" y="4057434"/>
                  <a:pt x="17279" y="3933266"/>
                  <a:pt x="0" y="3723062"/>
                </a:cubicBezTo>
                <a:cubicBezTo>
                  <a:pt x="-17279" y="3512858"/>
                  <a:pt x="30691" y="3401180"/>
                  <a:pt x="0" y="3091666"/>
                </a:cubicBezTo>
                <a:cubicBezTo>
                  <a:pt x="-30691" y="2782152"/>
                  <a:pt x="60408" y="2688506"/>
                  <a:pt x="0" y="2547359"/>
                </a:cubicBezTo>
                <a:cubicBezTo>
                  <a:pt x="-60408" y="2406212"/>
                  <a:pt x="18874" y="2290043"/>
                  <a:pt x="0" y="2046596"/>
                </a:cubicBezTo>
                <a:cubicBezTo>
                  <a:pt x="-18874" y="1803149"/>
                  <a:pt x="35000" y="1745389"/>
                  <a:pt x="0" y="1632922"/>
                </a:cubicBezTo>
                <a:cubicBezTo>
                  <a:pt x="-35000" y="1520455"/>
                  <a:pt x="38958" y="1387502"/>
                  <a:pt x="0" y="1219249"/>
                </a:cubicBezTo>
                <a:cubicBezTo>
                  <a:pt x="-38958" y="1050996"/>
                  <a:pt x="46881" y="873519"/>
                  <a:pt x="0" y="631397"/>
                </a:cubicBezTo>
                <a:cubicBezTo>
                  <a:pt x="-46881" y="389275"/>
                  <a:pt x="23592" y="145291"/>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7931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Welcome to the Game Nite team!</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25842" y="1512516"/>
            <a:ext cx="10331245" cy="4952271"/>
          </a:xfrm>
        </p:spPr>
        <p:txBody>
          <a:bodyPr>
            <a:normAutofit lnSpcReduction="10000"/>
          </a:bodyPr>
          <a:lstStyle/>
          <a:p>
            <a:r>
              <a:rPr lang="en-US" dirty="0"/>
              <a:t>The individual projects will help you become familiar with the codebase (worth 30% of course grade).</a:t>
            </a:r>
          </a:p>
          <a:p>
            <a:r>
              <a:rPr lang="en-US" dirty="0"/>
              <a:t>The team project (worth 40%) will be a new feature that you will propose.</a:t>
            </a:r>
          </a:p>
          <a:p>
            <a:pPr lvl="1"/>
            <a:r>
              <a:rPr lang="en-US" dirty="0"/>
              <a:t>Instructors will form the teams </a:t>
            </a:r>
            <a:r>
              <a:rPr lang="en-US" b="1" dirty="0"/>
              <a:t>with</a:t>
            </a:r>
            <a:r>
              <a:rPr lang="en-US" dirty="0"/>
              <a:t> your input.</a:t>
            </a:r>
          </a:p>
          <a:p>
            <a:r>
              <a:rPr lang="en-US" dirty="0"/>
              <a:t>Further breakdown of team project grade is:</a:t>
            </a:r>
          </a:p>
          <a:p>
            <a:pPr lvl="1"/>
            <a:r>
              <a:rPr lang="en-US" dirty="0"/>
              <a:t>Planning (worth 8% of course grade)</a:t>
            </a:r>
          </a:p>
          <a:p>
            <a:pPr lvl="1"/>
            <a:r>
              <a:rPr lang="en-US" dirty="0"/>
              <a:t>Process (worth 8%)</a:t>
            </a:r>
          </a:p>
          <a:p>
            <a:pPr lvl="1"/>
            <a:r>
              <a:rPr lang="en-US" dirty="0"/>
              <a:t>Product (worth 16%)</a:t>
            </a:r>
          </a:p>
          <a:p>
            <a:pPr lvl="1"/>
            <a:r>
              <a:rPr lang="en-US" dirty="0"/>
              <a:t>Reports (worth 8%)</a:t>
            </a:r>
          </a:p>
          <a:p>
            <a:r>
              <a:rPr lang="en-US" dirty="0">
                <a:solidFill>
                  <a:srgbClr val="FF0000"/>
                </a:solidFill>
              </a:rPr>
              <a:t>Peer evaluations (surveys) may be utilized, and individual contributions </a:t>
            </a:r>
            <a:r>
              <a:rPr lang="en-US" b="1" dirty="0">
                <a:solidFill>
                  <a:srgbClr val="FF0000"/>
                </a:solidFill>
              </a:rPr>
              <a:t>WILL</a:t>
            </a:r>
            <a:r>
              <a:rPr lang="en-US" dirty="0">
                <a:solidFill>
                  <a:srgbClr val="FF0000"/>
                </a:solidFill>
              </a:rPr>
              <a:t> impact your project grade (between 0-100%).</a:t>
            </a:r>
            <a:endParaRPr lang="en-US" dirty="0"/>
          </a:p>
          <a:p>
            <a:pPr lvl="1"/>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22</a:t>
            </a:fld>
            <a:endParaRPr lang="en-US" dirty="0"/>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52772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a:t>
            </a:r>
          </a:p>
          <a:p>
            <a:pPr lvl="1"/>
            <a:r>
              <a:rPr lang="en-US" dirty="0"/>
              <a:t>We provide mechanism for you to request regrades for all work submitted (usually </a:t>
            </a:r>
            <a:r>
              <a:rPr lang="en-US" dirty="0" err="1"/>
              <a:t>Gradescope</a:t>
            </a:r>
            <a:r>
              <a:rPr lang="en-US" dirty="0"/>
              <a:t> appeals)</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a:t>
            </a:r>
            <a:r>
              <a:rPr lang="en-US" b="1" dirty="0"/>
              <a:t>7 days </a:t>
            </a:r>
            <a:r>
              <a:rPr lang="en-US" dirty="0"/>
              <a:t>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59"/>
            <a:ext cx="10159652" cy="5339585"/>
          </a:xfrm>
        </p:spPr>
        <p:txBody>
          <a:bodyPr>
            <a:normAutofit/>
          </a:bodyPr>
          <a:lstStyle/>
          <a:p>
            <a:r>
              <a:rPr lang="en-US" dirty="0"/>
              <a:t>Individual projects &amp; activities are </a:t>
            </a:r>
            <a:r>
              <a:rPr lang="en-US" b="1" dirty="0"/>
              <a:t>late</a:t>
            </a:r>
            <a:r>
              <a:rPr lang="en-US" dirty="0"/>
              <a:t> if it is not turned in by the deadline. </a:t>
            </a:r>
          </a:p>
          <a:p>
            <a:pPr lvl="1"/>
            <a:r>
              <a:rPr lang="en-US" dirty="0"/>
              <a:t>10% will be deducted for late individual work turned in within 24 hours after the due date </a:t>
            </a:r>
          </a:p>
          <a:p>
            <a:pPr lvl="1"/>
            <a:r>
              <a:rPr lang="en-US" dirty="0"/>
              <a:t>Individual work submitted more than 24 hours late will receive a zero.</a:t>
            </a:r>
          </a:p>
          <a:p>
            <a:pPr lvl="1"/>
            <a:r>
              <a:rPr lang="en-US" dirty="0"/>
              <a:t>If you're worried about being busy around the time of a HW submission, please plan ahead and get started early.</a:t>
            </a:r>
          </a:p>
          <a:p>
            <a:pPr lvl="1"/>
            <a:r>
              <a:rPr lang="en-US" dirty="0"/>
              <a:t>If you have an accommodation from Disability Access Services (previously DRC), you must request it from the instructors separately for each assignment or exam.</a:t>
            </a:r>
          </a:p>
          <a:p>
            <a:r>
              <a:rPr lang="en-US" dirty="0"/>
              <a:t>No late submissions allowed for any </a:t>
            </a:r>
            <a:r>
              <a:rPr lang="en-US" b="1" dirty="0"/>
              <a:t>group project</a:t>
            </a:r>
            <a:r>
              <a:rPr lang="en-US" dirty="0"/>
              <a:t> submissions</a:t>
            </a:r>
          </a:p>
          <a:p>
            <a:pPr lvl="1"/>
            <a:r>
              <a:rPr lang="en-US" dirty="0"/>
              <a:t>DAS Accommodations are usually NOT available for Group Assignments (please work with instructor, we’ll make something work!) </a:t>
            </a:r>
          </a:p>
        </p:txBody>
      </p:sp>
      <p:sp>
        <p:nvSpPr>
          <p:cNvPr id="259" name="Slide Number"/>
          <p:cNvSpPr txBox="1">
            <a:spLocks noGrp="1"/>
          </p:cNvSpPr>
          <p:nvPr>
            <p:ph type="sldNum" sz="quarter" idx="12"/>
          </p:nvPr>
        </p:nvSpPr>
        <p:spPr/>
        <p:txBody>
          <a:bodyPr/>
          <a:lstStyle/>
          <a:p>
            <a:fld id="{86CB4B4D-7CA3-9044-876B-883B54F8677D}"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a:xfrm>
            <a:off x="838200" y="1500159"/>
            <a:ext cx="9959236" cy="5221315"/>
          </a:xfrm>
        </p:spPr>
        <p:txBody>
          <a:bodyPr>
            <a:normAutofit/>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Copying any part of another student's assignment is strictly prohibited.</a:t>
            </a:r>
          </a:p>
          <a:p>
            <a:r>
              <a:rPr lang="en-US" dirty="0"/>
              <a:t>Small snippets of publicly posted code are allowed </a:t>
            </a:r>
            <a:r>
              <a:rPr lang="en-US" b="1" dirty="0"/>
              <a:t>with attribution</a:t>
            </a:r>
          </a:p>
          <a:p>
            <a:r>
              <a:rPr lang="en-US" dirty="0"/>
              <a:t>If you steal someone else's work, you </a:t>
            </a:r>
            <a:r>
              <a:rPr lang="en-US" b="1" dirty="0">
                <a:solidFill>
                  <a:srgbClr val="FF0000"/>
                </a:solidFill>
              </a:rPr>
              <a:t>fail</a:t>
            </a:r>
            <a:r>
              <a:rPr lang="en-US" dirty="0">
                <a:solidFill>
                  <a:srgbClr val="FF0000"/>
                </a:solidFill>
              </a:rPr>
              <a:t> </a:t>
            </a:r>
            <a:r>
              <a:rPr lang="en-US" dirty="0"/>
              <a:t>the class.</a:t>
            </a:r>
          </a:p>
          <a:p>
            <a:r>
              <a:rPr lang="en-US" dirty="0"/>
              <a:t>You are responsible for protecting your work. If someone uses your work, with or without your permission, you </a:t>
            </a:r>
            <a:r>
              <a:rPr lang="en-US" b="1"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25</a:t>
            </a:fld>
            <a:endParaRPr lang="en-US"/>
          </a:p>
        </p:txBody>
      </p:sp>
    </p:spTree>
    <p:extLst>
      <p:ext uri="{BB962C8B-B14F-4D97-AF65-F5344CB8AC3E}">
        <p14:creationId xmlns:p14="http://schemas.microsoft.com/office/powerpoint/2010/main" val="4223183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a:bodyPr>
          <a:lstStyle/>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26</a:t>
            </a:fld>
            <a:endParaRPr lang="en-US"/>
          </a:p>
        </p:txBody>
      </p:sp>
    </p:spTree>
    <p:extLst>
      <p:ext uri="{BB962C8B-B14F-4D97-AF65-F5344CB8AC3E}">
        <p14:creationId xmlns:p14="http://schemas.microsoft.com/office/powerpoint/2010/main" val="166563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3343B-48FB-2D20-122D-5754BBE73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5B09E-3FA0-5B88-0FE2-3966CD261B50}"/>
              </a:ext>
            </a:extLst>
          </p:cNvPr>
          <p:cNvSpPr>
            <a:spLocks noGrp="1"/>
          </p:cNvSpPr>
          <p:nvPr>
            <p:ph type="title"/>
          </p:nvPr>
        </p:nvSpPr>
        <p:spPr/>
        <p:txBody>
          <a:bodyPr/>
          <a:lstStyle/>
          <a:p>
            <a:r>
              <a:rPr lang="en-US" dirty="0"/>
              <a:t>Academic Integrity &amp; LLM-based Tools</a:t>
            </a:r>
          </a:p>
        </p:txBody>
      </p:sp>
      <p:sp>
        <p:nvSpPr>
          <p:cNvPr id="3" name="Text Placeholder 2">
            <a:extLst>
              <a:ext uri="{FF2B5EF4-FFF2-40B4-BE49-F238E27FC236}">
                <a16:creationId xmlns:a16="http://schemas.microsoft.com/office/drawing/2014/main" id="{3F0457E5-696E-7E33-29A8-794ED8A12901}"/>
              </a:ext>
            </a:extLst>
          </p:cNvPr>
          <p:cNvSpPr>
            <a:spLocks noGrp="1"/>
          </p:cNvSpPr>
          <p:nvPr>
            <p:ph idx="1"/>
          </p:nvPr>
        </p:nvSpPr>
        <p:spPr>
          <a:xfrm>
            <a:off x="838200" y="1646805"/>
            <a:ext cx="3702205" cy="5140463"/>
          </a:xfrm>
        </p:spPr>
        <p:txBody>
          <a:bodyPr>
            <a:normAutofit/>
          </a:bodyPr>
          <a:lstStyle/>
          <a:p>
            <a:pPr marL="0" indent="0">
              <a:buNone/>
            </a:pPr>
            <a:r>
              <a:rPr lang="en-US" dirty="0"/>
              <a:t>IP1 &amp; IP2 are designed for you to do </a:t>
            </a:r>
            <a:r>
              <a:rPr lang="en-US" b="1" dirty="0"/>
              <a:t>without LLM-based tools.</a:t>
            </a:r>
            <a:endParaRPr lang="en-US" dirty="0"/>
          </a:p>
          <a:p>
            <a:pPr>
              <a:buFontTx/>
              <a:buChar char="-"/>
            </a:pPr>
            <a:r>
              <a:rPr lang="en-US" dirty="0"/>
              <a:t>No Copilot fancy</a:t>
            </a:r>
            <a:br>
              <a:rPr lang="en-US" dirty="0"/>
            </a:br>
            <a:r>
              <a:rPr lang="en-US" dirty="0"/>
              <a:t>auto-complete</a:t>
            </a:r>
          </a:p>
          <a:p>
            <a:pPr>
              <a:buFontTx/>
              <a:buChar char="-"/>
            </a:pPr>
            <a:r>
              <a:rPr lang="en-US" dirty="0"/>
              <a:t>No natural language to code tools</a:t>
            </a:r>
          </a:p>
          <a:p>
            <a:pPr>
              <a:buFontTx/>
              <a:buChar char="-"/>
            </a:pPr>
            <a:r>
              <a:rPr lang="en-US" dirty="0"/>
              <a:t>No chatbot-assisted code understanding</a:t>
            </a:r>
          </a:p>
        </p:txBody>
      </p:sp>
      <p:sp>
        <p:nvSpPr>
          <p:cNvPr id="4" name="Slide Number Placeholder 3">
            <a:extLst>
              <a:ext uri="{FF2B5EF4-FFF2-40B4-BE49-F238E27FC236}">
                <a16:creationId xmlns:a16="http://schemas.microsoft.com/office/drawing/2014/main" id="{88986016-9522-BB0A-21C1-52516F106AD8}"/>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27</a:t>
            </a:fld>
            <a:endParaRPr lang="en-US"/>
          </a:p>
        </p:txBody>
      </p:sp>
      <p:pic>
        <p:nvPicPr>
          <p:cNvPr id="5" name="Picture 4">
            <a:extLst>
              <a:ext uri="{FF2B5EF4-FFF2-40B4-BE49-F238E27FC236}">
                <a16:creationId xmlns:a16="http://schemas.microsoft.com/office/drawing/2014/main" id="{0F3A12D2-2439-8A71-D3DA-86161F25D230}"/>
              </a:ext>
            </a:extLst>
          </p:cNvPr>
          <p:cNvPicPr>
            <a:picLocks noChangeAspect="1"/>
          </p:cNvPicPr>
          <p:nvPr/>
        </p:nvPicPr>
        <p:blipFill>
          <a:blip r:embed="rId3"/>
          <a:stretch>
            <a:fillRect/>
          </a:stretch>
        </p:blipFill>
        <p:spPr>
          <a:xfrm>
            <a:off x="4540405" y="1646805"/>
            <a:ext cx="7344190" cy="3873306"/>
          </a:xfrm>
          <a:prstGeom prst="rect">
            <a:avLst/>
          </a:prstGeom>
        </p:spPr>
      </p:pic>
      <p:sp>
        <p:nvSpPr>
          <p:cNvPr id="6" name="TextBox 5">
            <a:extLst>
              <a:ext uri="{FF2B5EF4-FFF2-40B4-BE49-F238E27FC236}">
                <a16:creationId xmlns:a16="http://schemas.microsoft.com/office/drawing/2014/main" id="{205643D0-4382-2FE1-A9FA-79C1CF944191}"/>
              </a:ext>
            </a:extLst>
          </p:cNvPr>
          <p:cNvSpPr txBox="1"/>
          <p:nvPr/>
        </p:nvSpPr>
        <p:spPr>
          <a:xfrm>
            <a:off x="4539643" y="5520111"/>
            <a:ext cx="69357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bsky.app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/profile/</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samhalpert.bsky.social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/post/3lmt3coqvqk2w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27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1AAC-D7E4-438F-4EB6-2DE1DF5B3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33599-FAF8-543C-2A9B-0D0E640A89D5}"/>
              </a:ext>
            </a:extLst>
          </p:cNvPr>
          <p:cNvSpPr>
            <a:spLocks noGrp="1"/>
          </p:cNvSpPr>
          <p:nvPr>
            <p:ph type="title"/>
          </p:nvPr>
        </p:nvSpPr>
        <p:spPr/>
        <p:txBody>
          <a:bodyPr/>
          <a:lstStyle/>
          <a:p>
            <a:r>
              <a:rPr lang="en-US" dirty="0"/>
              <a:t>Using LLM-based Tools in This Class (1)</a:t>
            </a:r>
          </a:p>
        </p:txBody>
      </p:sp>
      <p:sp>
        <p:nvSpPr>
          <p:cNvPr id="3" name="Text Placeholder 2">
            <a:extLst>
              <a:ext uri="{FF2B5EF4-FFF2-40B4-BE49-F238E27FC236}">
                <a16:creationId xmlns:a16="http://schemas.microsoft.com/office/drawing/2014/main" id="{C5590837-BE6F-F94D-DCE5-7A34C1280FAE}"/>
              </a:ext>
            </a:extLst>
          </p:cNvPr>
          <p:cNvSpPr>
            <a:spLocks noGrp="1"/>
          </p:cNvSpPr>
          <p:nvPr>
            <p:ph idx="1"/>
          </p:nvPr>
        </p:nvSpPr>
        <p:spPr>
          <a:xfrm>
            <a:off x="838200" y="1646805"/>
            <a:ext cx="3702205" cy="5140463"/>
          </a:xfrm>
        </p:spPr>
        <p:txBody>
          <a:bodyPr>
            <a:normAutofit/>
          </a:bodyPr>
          <a:lstStyle/>
          <a:p>
            <a:pPr marL="0" indent="0">
              <a:buNone/>
            </a:pPr>
            <a:r>
              <a:rPr lang="en-US" dirty="0"/>
              <a:t>IP1 &amp; IP2 are designed for you to do </a:t>
            </a:r>
            <a:r>
              <a:rPr lang="en-US" b="1" dirty="0"/>
              <a:t>without LLM-based tools.</a:t>
            </a:r>
            <a:endParaRPr lang="en-US" dirty="0"/>
          </a:p>
          <a:p>
            <a:pPr>
              <a:buFontTx/>
              <a:buChar char="-"/>
            </a:pPr>
            <a:r>
              <a:rPr lang="en-US" dirty="0"/>
              <a:t>No Copilot fancy</a:t>
            </a:r>
            <a:br>
              <a:rPr lang="en-US" dirty="0"/>
            </a:br>
            <a:r>
              <a:rPr lang="en-US" dirty="0"/>
              <a:t>auto-complete</a:t>
            </a:r>
          </a:p>
          <a:p>
            <a:pPr>
              <a:buFontTx/>
              <a:buChar char="-"/>
            </a:pPr>
            <a:r>
              <a:rPr lang="en-US" dirty="0"/>
              <a:t>No natural language to code tools</a:t>
            </a:r>
          </a:p>
          <a:p>
            <a:pPr>
              <a:buFontTx/>
              <a:buChar char="-"/>
            </a:pPr>
            <a:r>
              <a:rPr lang="en-US" dirty="0"/>
              <a:t>No chatbot-assisted code understanding</a:t>
            </a:r>
          </a:p>
        </p:txBody>
      </p:sp>
      <p:sp>
        <p:nvSpPr>
          <p:cNvPr id="4" name="Slide Number Placeholder 3">
            <a:extLst>
              <a:ext uri="{FF2B5EF4-FFF2-40B4-BE49-F238E27FC236}">
                <a16:creationId xmlns:a16="http://schemas.microsoft.com/office/drawing/2014/main" id="{C6B51B78-5081-6DCC-87FA-735167A5BE3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28</a:t>
            </a:fld>
            <a:endParaRPr lang="en-US"/>
          </a:p>
        </p:txBody>
      </p:sp>
      <p:sp>
        <p:nvSpPr>
          <p:cNvPr id="7" name="Text Placeholder 2">
            <a:extLst>
              <a:ext uri="{FF2B5EF4-FFF2-40B4-BE49-F238E27FC236}">
                <a16:creationId xmlns:a16="http://schemas.microsoft.com/office/drawing/2014/main" id="{02BA1C57-2C1E-7E57-67E8-56A5BB427B98}"/>
              </a:ext>
            </a:extLst>
          </p:cNvPr>
          <p:cNvSpPr txBox="1">
            <a:spLocks/>
          </p:cNvSpPr>
          <p:nvPr/>
        </p:nvSpPr>
        <p:spPr>
          <a:xfrm>
            <a:off x="5051502" y="1646805"/>
            <a:ext cx="6211230" cy="5140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Why? Because there are sophisticated TypeScript-powered tools for navigating codebases in VS Code (which don’t require a subscription). We </a:t>
            </a:r>
            <a:r>
              <a:rPr lang="en-US"/>
              <a:t>want you to </a:t>
            </a:r>
            <a:r>
              <a:rPr lang="en-US" b="1" u="sng" dirty="0"/>
              <a:t>also</a:t>
            </a:r>
            <a:r>
              <a:rPr lang="en-US" dirty="0"/>
              <a:t> have experience with these tools.</a:t>
            </a:r>
          </a:p>
        </p:txBody>
      </p:sp>
      <p:pic>
        <p:nvPicPr>
          <p:cNvPr id="8" name="Picture 7">
            <a:extLst>
              <a:ext uri="{FF2B5EF4-FFF2-40B4-BE49-F238E27FC236}">
                <a16:creationId xmlns:a16="http://schemas.microsoft.com/office/drawing/2014/main" id="{2C555DC6-EDDE-8F6C-155E-BD3BC9EE6DC2}"/>
              </a:ext>
            </a:extLst>
          </p:cNvPr>
          <p:cNvPicPr>
            <a:picLocks noChangeAspect="1"/>
          </p:cNvPicPr>
          <p:nvPr/>
        </p:nvPicPr>
        <p:blipFill>
          <a:blip r:embed="rId3"/>
          <a:stretch>
            <a:fillRect/>
          </a:stretch>
        </p:blipFill>
        <p:spPr>
          <a:xfrm>
            <a:off x="4784804" y="3646508"/>
            <a:ext cx="5733585" cy="3365688"/>
          </a:xfrm>
          <a:prstGeom prst="rect">
            <a:avLst/>
          </a:prstGeom>
        </p:spPr>
      </p:pic>
      <p:sp>
        <p:nvSpPr>
          <p:cNvPr id="9" name="TextBox 8">
            <a:extLst>
              <a:ext uri="{FF2B5EF4-FFF2-40B4-BE49-F238E27FC236}">
                <a16:creationId xmlns:a16="http://schemas.microsoft.com/office/drawing/2014/main" id="{CA884AAF-A145-D63C-EE4B-FC346B78B262}"/>
              </a:ext>
            </a:extLst>
          </p:cNvPr>
          <p:cNvSpPr txBox="1"/>
          <p:nvPr/>
        </p:nvSpPr>
        <p:spPr>
          <a:xfrm>
            <a:off x="7686607" y="5144686"/>
            <a:ext cx="3906198" cy="369332"/>
          </a:xfrm>
          <a:prstGeom prst="rect">
            <a:avLst/>
          </a:prstGeom>
          <a:noFill/>
        </p:spPr>
        <p:txBody>
          <a:bodyPr wrap="none" rtlCol="0">
            <a:spAutoFit/>
          </a:bodyPr>
          <a:lstStyle/>
          <a:p>
            <a:r>
              <a:rPr lang="en-US" b="1" dirty="0">
                <a:solidFill>
                  <a:srgbClr val="FF0000"/>
                </a:solidFill>
              </a:rPr>
              <a:t>This is the button that turns Copilot off</a:t>
            </a:r>
          </a:p>
        </p:txBody>
      </p:sp>
    </p:spTree>
    <p:extLst>
      <p:ext uri="{BB962C8B-B14F-4D97-AF65-F5344CB8AC3E}">
        <p14:creationId xmlns:p14="http://schemas.microsoft.com/office/powerpoint/2010/main" val="2558983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Using LLM-based Tools in This Class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a:xfrm>
            <a:off x="838199" y="1500159"/>
            <a:ext cx="10515600" cy="5221315"/>
          </a:xfrm>
        </p:spPr>
        <p:txBody>
          <a:bodyPr>
            <a:normAutofit/>
          </a:bodyPr>
          <a:lstStyle/>
          <a:p>
            <a:r>
              <a:rPr lang="en-US" dirty="0"/>
              <a:t>For IP3, exploration of generative tools is </a:t>
            </a:r>
            <a:r>
              <a:rPr lang="en-US" b="1" dirty="0"/>
              <a:t>gently encouraged</a:t>
            </a:r>
          </a:p>
          <a:p>
            <a:r>
              <a:rPr lang="en-US" dirty="0"/>
              <a:t>For final projects</a:t>
            </a:r>
          </a:p>
          <a:p>
            <a:pPr lvl="1"/>
            <a:r>
              <a:rPr lang="en-US" dirty="0"/>
              <a:t>Use of AI tools is </a:t>
            </a:r>
            <a:r>
              <a:rPr lang="en-US" b="1" dirty="0"/>
              <a:t>permitted</a:t>
            </a:r>
            <a:r>
              <a:rPr lang="en-US" dirty="0"/>
              <a:t> — create a group policy on AI</a:t>
            </a:r>
          </a:p>
          <a:p>
            <a:r>
              <a:rPr lang="en-US" b="1" dirty="0"/>
              <a:t>You are responsible for your code and must understand it</a:t>
            </a:r>
          </a:p>
          <a:p>
            <a:pPr lvl="1"/>
            <a:r>
              <a:rPr lang="en-US" b="1" dirty="0"/>
              <a:t>You must document uses of LLM-based tools</a:t>
            </a:r>
          </a:p>
          <a:p>
            <a:r>
              <a:rPr lang="en-US" dirty="0"/>
              <a:t>We reserve the right to </a:t>
            </a:r>
            <a:r>
              <a:rPr lang="en-US" dirty="0">
                <a:solidFill>
                  <a:srgbClr val="FF0000"/>
                </a:solidFill>
              </a:rPr>
              <a:t>interview</a:t>
            </a:r>
            <a:r>
              <a:rPr lang="en-US" dirty="0"/>
              <a:t> you to gauge your understanding (with possible grade adjustments)</a:t>
            </a:r>
            <a:br>
              <a:rPr lang="en-US" dirty="0"/>
            </a:br>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29</a:t>
            </a:fld>
            <a:endParaRPr lang="en-US"/>
          </a:p>
        </p:txBody>
      </p:sp>
    </p:spTree>
    <p:extLst>
      <p:ext uri="{BB962C8B-B14F-4D97-AF65-F5344CB8AC3E}">
        <p14:creationId xmlns:p14="http://schemas.microsoft.com/office/powerpoint/2010/main" val="108495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a:xfrm>
            <a:off x="838199" y="1500160"/>
            <a:ext cx="9866971" cy="4351338"/>
          </a:xfrm>
        </p:spPr>
        <p:txBody>
          <a:bodyPr/>
          <a:lstStyle/>
          <a:p>
            <a:r>
              <a:rPr lang="en-US" dirty="0"/>
              <a:t>We have around 360 students and 18 teaching assistants.</a:t>
            </a:r>
          </a:p>
          <a:p>
            <a:r>
              <a:rPr lang="en-US" dirty="0"/>
              <a:t>Their contact info and pictures are on the website </a:t>
            </a:r>
            <a:br>
              <a:rPr lang="en-US" dirty="0"/>
            </a:br>
            <a:r>
              <a:rPr lang="en-US" dirty="0">
                <a:hlinkClick r:id="rId2"/>
              </a:rPr>
              <a:t>https://neu-se.github.io/CS4530-Spring-2026/staff/</a:t>
            </a: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CCBCD-053E-5458-290D-192765D60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A9ECC-183A-B089-7E63-D026A0A06EF6}"/>
              </a:ext>
            </a:extLst>
          </p:cNvPr>
          <p:cNvSpPr>
            <a:spLocks noGrp="1"/>
          </p:cNvSpPr>
          <p:nvPr>
            <p:ph type="title"/>
          </p:nvPr>
        </p:nvSpPr>
        <p:spPr/>
        <p:txBody>
          <a:bodyPr/>
          <a:lstStyle/>
          <a:p>
            <a:r>
              <a:rPr lang="en-US" dirty="0"/>
              <a:t>No LLM Tools For Writing</a:t>
            </a:r>
          </a:p>
        </p:txBody>
      </p:sp>
      <p:sp>
        <p:nvSpPr>
          <p:cNvPr id="3" name="Text Placeholder 2">
            <a:extLst>
              <a:ext uri="{FF2B5EF4-FFF2-40B4-BE49-F238E27FC236}">
                <a16:creationId xmlns:a16="http://schemas.microsoft.com/office/drawing/2014/main" id="{05FDE94E-77E4-B047-972A-D012583D8DE7}"/>
              </a:ext>
            </a:extLst>
          </p:cNvPr>
          <p:cNvSpPr>
            <a:spLocks noGrp="1"/>
          </p:cNvSpPr>
          <p:nvPr>
            <p:ph idx="1"/>
          </p:nvPr>
        </p:nvSpPr>
        <p:spPr>
          <a:xfrm>
            <a:off x="838199" y="1500159"/>
            <a:ext cx="8117911" cy="5221315"/>
          </a:xfrm>
        </p:spPr>
        <p:txBody>
          <a:bodyPr>
            <a:normAutofit/>
          </a:bodyPr>
          <a:lstStyle/>
          <a:p>
            <a:r>
              <a:rPr lang="en-US" dirty="0"/>
              <a:t>When we ask you to write English text, it’s because we want you to write it and because we’re going to read it.</a:t>
            </a:r>
          </a:p>
          <a:p>
            <a:r>
              <a:rPr lang="en-US" dirty="0"/>
              <a:t>You’re just disrespecting yourself and us by having us read LLM-generated text.</a:t>
            </a:r>
          </a:p>
          <a:p>
            <a:endParaRPr lang="en-US" dirty="0"/>
          </a:p>
        </p:txBody>
      </p:sp>
      <p:sp>
        <p:nvSpPr>
          <p:cNvPr id="4" name="Slide Number Placeholder 3">
            <a:extLst>
              <a:ext uri="{FF2B5EF4-FFF2-40B4-BE49-F238E27FC236}">
                <a16:creationId xmlns:a16="http://schemas.microsoft.com/office/drawing/2014/main" id="{A150FAC3-E3D6-A75D-5C1B-D02AF6A1DB2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30</a:t>
            </a:fld>
            <a:endParaRPr lang="en-US"/>
          </a:p>
        </p:txBody>
      </p:sp>
    </p:spTree>
    <p:extLst>
      <p:ext uri="{BB962C8B-B14F-4D97-AF65-F5344CB8AC3E}">
        <p14:creationId xmlns:p14="http://schemas.microsoft.com/office/powerpoint/2010/main" val="292528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200" y="1466705"/>
            <a:ext cx="10515599" cy="4983521"/>
          </a:xfrm>
        </p:spPr>
        <p:txBody>
          <a:bodyPr>
            <a:normAutofit fontScale="92500" lnSpcReduction="20000"/>
          </a:bodyPr>
          <a:lstStyle/>
          <a:p>
            <a:r>
              <a:rPr lang="en-US" dirty="0"/>
              <a:t>Course web page (</a:t>
            </a:r>
            <a:r>
              <a:rPr lang="en-US" dirty="0">
                <a:hlinkClick r:id="rId2"/>
              </a:rPr>
              <a:t>https://neu-se.github.io/CS4530-Spring-2026/</a:t>
            </a:r>
            <a:r>
              <a:rPr lang="en-US" dirty="0"/>
              <a:t>)</a:t>
            </a:r>
          </a:p>
          <a:p>
            <a:pPr lvl="1"/>
            <a:r>
              <a:rPr lang="en-US" b="1" dirty="0"/>
              <a:t>Canvas</a:t>
            </a:r>
            <a:r>
              <a:rPr lang="en-US" dirty="0"/>
              <a:t> will mirror the course web site. </a:t>
            </a:r>
          </a:p>
          <a:p>
            <a:pPr lvl="1"/>
            <a:r>
              <a:rPr lang="en-US" dirty="0"/>
              <a:t>Assignments, important notices, etc., will appear in both places.</a:t>
            </a:r>
          </a:p>
          <a:p>
            <a:r>
              <a:rPr lang="en-US" dirty="0"/>
              <a:t>Piazza (see Canvas for link)</a:t>
            </a:r>
          </a:p>
          <a:p>
            <a:pPr lvl="1"/>
            <a:r>
              <a:rPr lang="en-US" dirty="0"/>
              <a:t>Questions about content, policies, assignments, projects, etc. are better asked on Piazza, so everybody gets the same answers.</a:t>
            </a:r>
          </a:p>
          <a:p>
            <a:r>
              <a:rPr lang="en-US" dirty="0"/>
              <a:t>Contacting the Instructor</a:t>
            </a:r>
          </a:p>
          <a:p>
            <a:pPr lvl="1"/>
            <a:r>
              <a:rPr lang="en-US" dirty="0"/>
              <a:t>For private questions about your individual situation, please email the instructor directly (do NOT use Canvas messages – sometimes they do not get through to the instructors)</a:t>
            </a:r>
          </a:p>
          <a:p>
            <a:pPr lvl="1"/>
            <a:r>
              <a:rPr lang="en-US" dirty="0">
                <a:solidFill>
                  <a:srgbClr val="FF0000"/>
                </a:solidFill>
              </a:rPr>
              <a:t>Please put CS4530 in the subject line</a:t>
            </a:r>
            <a:r>
              <a:rPr lang="en-US" b="1" dirty="0">
                <a:solidFill>
                  <a:srgbClr val="FF0000"/>
                </a:solidFill>
              </a:rPr>
              <a:t> </a:t>
            </a:r>
            <a:r>
              <a:rPr lang="en-US" dirty="0"/>
              <a:t>so your message does not get overlooked</a:t>
            </a:r>
          </a:p>
          <a:p>
            <a:pPr lvl="1"/>
            <a:r>
              <a:rPr lang="en-US" dirty="0"/>
              <a:t>We encourage all students to “meet” with the instructor at least once! </a:t>
            </a:r>
          </a:p>
          <a:p>
            <a:r>
              <a:rPr lang="en-US" dirty="0"/>
              <a:t>Office Hours </a:t>
            </a:r>
          </a:p>
          <a:p>
            <a:pPr lvl="1"/>
            <a:r>
              <a:rPr lang="en-US" dirty="0"/>
              <a:t>Schedule is available at (</a:t>
            </a:r>
            <a:r>
              <a:rPr lang="en-US" dirty="0">
                <a:hlinkClick r:id="rId3"/>
              </a:rPr>
              <a:t>https://neu-se.github.io/CS4530-Spring-2026/staff/</a:t>
            </a:r>
            <a:r>
              <a:rPr lang="en-US" dirty="0"/>
              <a:t>)</a:t>
            </a:r>
          </a:p>
          <a:p>
            <a:pPr lvl="1"/>
            <a:r>
              <a:rPr lang="en-US" dirty="0"/>
              <a:t>TA Office Hours are held via </a:t>
            </a:r>
            <a:r>
              <a:rPr lang="en-US" b="1" dirty="0"/>
              <a:t>Khoury Office Hours App</a:t>
            </a: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1602620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32</a:t>
            </a:fld>
            <a:endParaRPr lang="en-US"/>
          </a:p>
        </p:txBody>
      </p:sp>
    </p:spTree>
    <p:extLst>
      <p:ext uri="{BB962C8B-B14F-4D97-AF65-F5344CB8AC3E}">
        <p14:creationId xmlns:p14="http://schemas.microsoft.com/office/powerpoint/2010/main" val="279846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6F83-E815-426C-94B7-0155DA9B9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F29D0-F8B8-E7C6-1AAD-6CBDE24AD84A}"/>
              </a:ext>
            </a:extLst>
          </p:cNvPr>
          <p:cNvSpPr>
            <a:spLocks noGrp="1"/>
          </p:cNvSpPr>
          <p:nvPr>
            <p:ph type="title"/>
          </p:nvPr>
        </p:nvSpPr>
        <p:spPr/>
        <p:txBody>
          <a:bodyPr/>
          <a:lstStyle/>
          <a:p>
            <a:r>
              <a:rPr lang="en-US"/>
              <a:t>Origins of "software engineering"</a:t>
            </a:r>
          </a:p>
        </p:txBody>
      </p:sp>
      <p:sp>
        <p:nvSpPr>
          <p:cNvPr id="7" name="TextBox 6">
            <a:extLst>
              <a:ext uri="{FF2B5EF4-FFF2-40B4-BE49-F238E27FC236}">
                <a16:creationId xmlns:a16="http://schemas.microsoft.com/office/drawing/2014/main" id="{B3AD19A9-1D2A-E911-5CEB-C1C9837A0EB0}"/>
              </a:ext>
            </a:extLst>
          </p:cNvPr>
          <p:cNvSpPr txBox="1"/>
          <p:nvPr/>
        </p:nvSpPr>
        <p:spPr>
          <a:xfrm>
            <a:off x="282287" y="1520536"/>
            <a:ext cx="36177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Margaret Hamilton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NASA, around 1963</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13" name="Picture 12" descr="A close-up of a person&#10;&#10;AI-generated content may be incorrect.">
            <a:extLst>
              <a:ext uri="{FF2B5EF4-FFF2-40B4-BE49-F238E27FC236}">
                <a16:creationId xmlns:a16="http://schemas.microsoft.com/office/drawing/2014/main" id="{8F4EE9D7-0E9B-E86D-FBAF-290DDEBF976F}"/>
              </a:ext>
            </a:extLst>
          </p:cNvPr>
          <p:cNvPicPr>
            <a:picLocks noChangeAspect="1"/>
          </p:cNvPicPr>
          <p:nvPr/>
        </p:nvPicPr>
        <p:blipFill>
          <a:blip r:embed="rId3"/>
          <a:stretch>
            <a:fillRect/>
          </a:stretch>
        </p:blipFill>
        <p:spPr>
          <a:xfrm>
            <a:off x="268432" y="2430173"/>
            <a:ext cx="1870363" cy="2326698"/>
          </a:xfrm>
          <a:prstGeom prst="rect">
            <a:avLst/>
          </a:prstGeom>
        </p:spPr>
      </p:pic>
      <p:pic>
        <p:nvPicPr>
          <p:cNvPr id="18" name="Picture 17" descr="undefined">
            <a:extLst>
              <a:ext uri="{FF2B5EF4-FFF2-40B4-BE49-F238E27FC236}">
                <a16:creationId xmlns:a16="http://schemas.microsoft.com/office/drawing/2014/main" id="{CF982265-DD76-C869-9D39-C657F9E72C6F}"/>
              </a:ext>
            </a:extLst>
          </p:cNvPr>
          <p:cNvPicPr>
            <a:picLocks noChangeAspect="1"/>
          </p:cNvPicPr>
          <p:nvPr/>
        </p:nvPicPr>
        <p:blipFill>
          <a:blip r:embed="rId4"/>
          <a:stretch>
            <a:fillRect/>
          </a:stretch>
        </p:blipFill>
        <p:spPr>
          <a:xfrm>
            <a:off x="2252662" y="2429308"/>
            <a:ext cx="1867767" cy="2328431"/>
          </a:xfrm>
          <a:prstGeom prst="rect">
            <a:avLst/>
          </a:prstGeom>
        </p:spPr>
      </p:pic>
      <p:cxnSp>
        <p:nvCxnSpPr>
          <p:cNvPr id="20" name="Connector: Curved 19">
            <a:extLst>
              <a:ext uri="{FF2B5EF4-FFF2-40B4-BE49-F238E27FC236}">
                <a16:creationId xmlns:a16="http://schemas.microsoft.com/office/drawing/2014/main" id="{13A9B04B-D1DE-72E7-92ED-7B0C1F3015F4}"/>
              </a:ext>
            </a:extLst>
          </p:cNvPr>
          <p:cNvCxnSpPr/>
          <p:nvPr/>
        </p:nvCxnSpPr>
        <p:spPr>
          <a:xfrm flipH="1">
            <a:off x="3530140" y="2131868"/>
            <a:ext cx="723207" cy="793172"/>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D7298B-D108-1FC5-560C-F6E2A5DB8F42}"/>
              </a:ext>
            </a:extLst>
          </p:cNvPr>
          <p:cNvSpPr txBox="1"/>
          <p:nvPr/>
        </p:nvSpPr>
        <p:spPr>
          <a:xfrm>
            <a:off x="4239491" y="1685059"/>
            <a:ext cx="1392381" cy="14862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solidFill>
                <a:effectLst/>
                <a:uLnTx/>
                <a:uFillTx/>
                <a:latin typeface="Calibri" panose="020F0502020204030204"/>
                <a:ea typeface="Calibri"/>
                <a:cs typeface="Calibri"/>
              </a:rPr>
              <a:t>The Apollo Guidance Computer's software, basically</a:t>
            </a:r>
          </a:p>
        </p:txBody>
      </p:sp>
      <p:sp>
        <p:nvSpPr>
          <p:cNvPr id="22" name="TextBox 21">
            <a:extLst>
              <a:ext uri="{FF2B5EF4-FFF2-40B4-BE49-F238E27FC236}">
                <a16:creationId xmlns:a16="http://schemas.microsoft.com/office/drawing/2014/main" id="{38B41DC7-2B65-1FB0-AD6F-19AA3C15832E}"/>
              </a:ext>
            </a:extLst>
          </p:cNvPr>
          <p:cNvSpPr txBox="1"/>
          <p:nvPr/>
        </p:nvSpPr>
        <p:spPr>
          <a:xfrm>
            <a:off x="9928514" y="4464627"/>
            <a:ext cx="20764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Barry Boehm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undefined">
            <a:extLst>
              <a:ext uri="{FF2B5EF4-FFF2-40B4-BE49-F238E27FC236}">
                <a16:creationId xmlns:a16="http://schemas.microsoft.com/office/drawing/2014/main" id="{1C43C47F-C88A-5D91-902F-732209D5D0CE}"/>
              </a:ext>
            </a:extLst>
          </p:cNvPr>
          <p:cNvPicPr>
            <a:picLocks noChangeAspect="1"/>
          </p:cNvPicPr>
          <p:nvPr/>
        </p:nvPicPr>
        <p:blipFill>
          <a:blip r:embed="rId5"/>
          <a:srcRect l="34770" t="24503" r="35345" b="31183"/>
          <a:stretch/>
        </p:blipFill>
        <p:spPr>
          <a:xfrm>
            <a:off x="10194781" y="4982059"/>
            <a:ext cx="1533458" cy="1452692"/>
          </a:xfrm>
          <a:prstGeom prst="rect">
            <a:avLst/>
          </a:prstGeom>
        </p:spPr>
      </p:pic>
      <p:grpSp>
        <p:nvGrpSpPr>
          <p:cNvPr id="28" name="Image">
            <a:extLst>
              <a:ext uri="{FF2B5EF4-FFF2-40B4-BE49-F238E27FC236}">
                <a16:creationId xmlns:a16="http://schemas.microsoft.com/office/drawing/2014/main" id="{F55FF6D9-19CC-48A4-072A-15B7D8B531C5}"/>
              </a:ext>
            </a:extLst>
          </p:cNvPr>
          <p:cNvGrpSpPr/>
          <p:nvPr/>
        </p:nvGrpSpPr>
        <p:grpSpPr>
          <a:xfrm>
            <a:off x="6528203" y="2469320"/>
            <a:ext cx="2509983" cy="3702051"/>
            <a:chOff x="0" y="0"/>
            <a:chExt cx="5054600" cy="7404100"/>
          </a:xfrm>
        </p:grpSpPr>
        <p:pic>
          <p:nvPicPr>
            <p:cNvPr id="26" name="Image" descr="Image">
              <a:extLst>
                <a:ext uri="{FF2B5EF4-FFF2-40B4-BE49-F238E27FC236}">
                  <a16:creationId xmlns:a16="http://schemas.microsoft.com/office/drawing/2014/main" id="{ED6E73D2-94D5-E53B-CDFD-6FAA6E7991A8}"/>
                </a:ext>
              </a:extLst>
            </p:cNvPr>
            <p:cNvPicPr>
              <a:picLocks noChangeAspect="1"/>
            </p:cNvPicPr>
            <p:nvPr/>
          </p:nvPicPr>
          <p:blipFill>
            <a:blip r:embed="rId6"/>
            <a:stretch>
              <a:fillRect/>
            </a:stretch>
          </p:blipFill>
          <p:spPr>
            <a:xfrm>
              <a:off x="127000" y="88900"/>
              <a:ext cx="4800600" cy="7073900"/>
            </a:xfrm>
            <a:prstGeom prst="rect">
              <a:avLst/>
            </a:prstGeom>
            <a:ln>
              <a:noFill/>
            </a:ln>
            <a:effectLst/>
          </p:spPr>
        </p:pic>
        <p:pic>
          <p:nvPicPr>
            <p:cNvPr id="27" name="Image" descr="Image">
              <a:extLst>
                <a:ext uri="{FF2B5EF4-FFF2-40B4-BE49-F238E27FC236}">
                  <a16:creationId xmlns:a16="http://schemas.microsoft.com/office/drawing/2014/main" id="{AA5342D9-7522-4A2D-6D19-592BCC4AD0BF}"/>
                </a:ext>
              </a:extLst>
            </p:cNvPr>
            <p:cNvPicPr>
              <a:picLocks/>
            </p:cNvPicPr>
            <p:nvPr/>
          </p:nvPicPr>
          <p:blipFill>
            <a:blip r:embed="rId7"/>
            <a:stretch>
              <a:fillRect/>
            </a:stretch>
          </p:blipFill>
          <p:spPr>
            <a:xfrm>
              <a:off x="0" y="0"/>
              <a:ext cx="5054600" cy="7404100"/>
            </a:xfrm>
            <a:prstGeom prst="rect">
              <a:avLst/>
            </a:prstGeom>
            <a:effectLst/>
          </p:spPr>
        </p:pic>
      </p:grpSp>
      <p:sp>
        <p:nvSpPr>
          <p:cNvPr id="29" name="TextBox 28">
            <a:extLst>
              <a:ext uri="{FF2B5EF4-FFF2-40B4-BE49-F238E27FC236}">
                <a16:creationId xmlns:a16="http://schemas.microsoft.com/office/drawing/2014/main" id="{AB77F27C-030E-D4BA-B860-EFE8712EE042}"/>
              </a:ext>
            </a:extLst>
          </p:cNvPr>
          <p:cNvSpPr txBox="1"/>
          <p:nvPr/>
        </p:nvSpPr>
        <p:spPr>
          <a:xfrm>
            <a:off x="6525491" y="1520536"/>
            <a:ext cx="532360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1968 NATO conference on Software Engineering + Outcomes</a:t>
            </a:r>
            <a:r>
              <a:rPr kumimoji="0" lang="en-US" sz="2800" b="0" i="0" u="none" strike="noStrike" kern="1200" cap="none" spc="0" normalizeH="0" baseline="0" noProof="0">
                <a:ln>
                  <a:noFill/>
                </a:ln>
                <a:solidFill>
                  <a:prstClr val="black"/>
                </a:solidFill>
                <a:effectLst/>
                <a:uLnTx/>
                <a:uFillTx/>
                <a:latin typeface="Calibri" panose="020F0502020204030204"/>
                <a:ea typeface="Calibri"/>
                <a:cs typeface="Calibri"/>
              </a:rPr>
              <a: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EA610C0-758D-877A-8D16-368A9E5743ED}"/>
              </a:ext>
            </a:extLst>
          </p:cNvPr>
          <p:cNvSpPr txBox="1"/>
          <p:nvPr/>
        </p:nvSpPr>
        <p:spPr>
          <a:xfrm>
            <a:off x="9183832" y="2473036"/>
            <a:ext cx="28211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Friedrich Bauer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descr="undefined">
            <a:extLst>
              <a:ext uri="{FF2B5EF4-FFF2-40B4-BE49-F238E27FC236}">
                <a16:creationId xmlns:a16="http://schemas.microsoft.com/office/drawing/2014/main" id="{6855E56C-6694-FA16-319A-42C8CBC45CD7}"/>
              </a:ext>
            </a:extLst>
          </p:cNvPr>
          <p:cNvPicPr>
            <a:picLocks noChangeAspect="1"/>
          </p:cNvPicPr>
          <p:nvPr/>
        </p:nvPicPr>
        <p:blipFill>
          <a:blip r:embed="rId8"/>
          <a:srcRect l="4430" t="9285" r="-633" b="13182"/>
          <a:stretch/>
        </p:blipFill>
        <p:spPr>
          <a:xfrm>
            <a:off x="9307486" y="2987180"/>
            <a:ext cx="1319518" cy="1476347"/>
          </a:xfrm>
          <a:prstGeom prst="rect">
            <a:avLst/>
          </a:prstGeom>
        </p:spPr>
      </p:pic>
      <p:sp>
        <p:nvSpPr>
          <p:cNvPr id="33" name="TextBox 32">
            <a:extLst>
              <a:ext uri="{FF2B5EF4-FFF2-40B4-BE49-F238E27FC236}">
                <a16:creationId xmlns:a16="http://schemas.microsoft.com/office/drawing/2014/main" id="{CE28ECDF-60E2-15D6-5A32-E1DA1E10FB74}"/>
              </a:ext>
            </a:extLst>
          </p:cNvPr>
          <p:cNvSpPr txBox="1"/>
          <p:nvPr/>
        </p:nvSpPr>
        <p:spPr>
          <a:xfrm>
            <a:off x="9192492" y="6447560"/>
            <a:ext cx="3002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(all pictures from Wikipedia)</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34" name="Picture 33" descr="A text on a white background&#10;&#10;AI-generated content may be incorrect.">
            <a:extLst>
              <a:ext uri="{FF2B5EF4-FFF2-40B4-BE49-F238E27FC236}">
                <a16:creationId xmlns:a16="http://schemas.microsoft.com/office/drawing/2014/main" id="{9D24F812-F933-B3BB-D764-F6346B366C95}"/>
              </a:ext>
            </a:extLst>
          </p:cNvPr>
          <p:cNvPicPr>
            <a:picLocks noChangeAspect="1"/>
          </p:cNvPicPr>
          <p:nvPr/>
        </p:nvPicPr>
        <p:blipFill>
          <a:blip r:embed="rId9"/>
          <a:stretch>
            <a:fillRect/>
          </a:stretch>
        </p:blipFill>
        <p:spPr>
          <a:xfrm>
            <a:off x="2886941" y="5350018"/>
            <a:ext cx="3456710" cy="1465985"/>
          </a:xfrm>
          <a:prstGeom prst="rect">
            <a:avLst/>
          </a:prstGeom>
        </p:spPr>
      </p:pic>
      <p:sp>
        <p:nvSpPr>
          <p:cNvPr id="35" name="TextBox 34">
            <a:extLst>
              <a:ext uri="{FF2B5EF4-FFF2-40B4-BE49-F238E27FC236}">
                <a16:creationId xmlns:a16="http://schemas.microsoft.com/office/drawing/2014/main" id="{2E5FD602-33EA-50FD-FC3B-0CD5D0DA9D98}"/>
              </a:ext>
            </a:extLst>
          </p:cNvPr>
          <p:cNvSpPr txBox="1"/>
          <p:nvPr/>
        </p:nvSpPr>
        <p:spPr>
          <a:xfrm>
            <a:off x="1529195" y="5347855"/>
            <a:ext cx="13664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Comm. of the ACM,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August 1966 (page 546)</a:t>
            </a:r>
          </a:p>
        </p:txBody>
      </p:sp>
      <p:sp>
        <p:nvSpPr>
          <p:cNvPr id="36" name="TextBox 35">
            <a:extLst>
              <a:ext uri="{FF2B5EF4-FFF2-40B4-BE49-F238E27FC236}">
                <a16:creationId xmlns:a16="http://schemas.microsoft.com/office/drawing/2014/main" id="{9C056B43-89D5-78B4-F857-748863B75881}"/>
              </a:ext>
            </a:extLst>
          </p:cNvPr>
          <p:cNvSpPr txBox="1"/>
          <p:nvPr/>
        </p:nvSpPr>
        <p:spPr>
          <a:xfrm>
            <a:off x="282287" y="4828309"/>
            <a:ext cx="54621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Anthony Oettinger, ACM President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Picture 36" descr="Anthony G. Oettinger">
            <a:extLst>
              <a:ext uri="{FF2B5EF4-FFF2-40B4-BE49-F238E27FC236}">
                <a16:creationId xmlns:a16="http://schemas.microsoft.com/office/drawing/2014/main" id="{04374E82-5904-1849-66D7-981692746411}"/>
              </a:ext>
            </a:extLst>
          </p:cNvPr>
          <p:cNvPicPr>
            <a:picLocks noChangeAspect="1"/>
          </p:cNvPicPr>
          <p:nvPr/>
        </p:nvPicPr>
        <p:blipFill>
          <a:blip r:embed="rId10"/>
          <a:srcRect l="21000" t="-96" r="17636" b="49967"/>
          <a:stretch/>
        </p:blipFill>
        <p:spPr>
          <a:xfrm>
            <a:off x="363681" y="5348563"/>
            <a:ext cx="1168978" cy="1432464"/>
          </a:xfrm>
          <a:prstGeom prst="rect">
            <a:avLst/>
          </a:prstGeom>
        </p:spPr>
      </p:pic>
    </p:spTree>
    <p:extLst>
      <p:ext uri="{BB962C8B-B14F-4D97-AF65-F5344CB8AC3E}">
        <p14:creationId xmlns:p14="http://schemas.microsoft.com/office/powerpoint/2010/main" val="354722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E1F0-D163-CEF5-44E4-C0A11AD04919}"/>
              </a:ext>
            </a:extLst>
          </p:cNvPr>
          <p:cNvSpPr>
            <a:spLocks noGrp="1"/>
          </p:cNvSpPr>
          <p:nvPr>
            <p:ph type="title"/>
          </p:nvPr>
        </p:nvSpPr>
        <p:spPr/>
        <p:txBody>
          <a:bodyPr/>
          <a:lstStyle/>
          <a:p>
            <a:r>
              <a:rPr lang="en-US" dirty="0"/>
              <a:t>Goal: to make software an engineering discipline</a:t>
            </a:r>
          </a:p>
        </p:txBody>
      </p:sp>
      <p:sp>
        <p:nvSpPr>
          <p:cNvPr id="4" name="Slide Number Placeholder 3">
            <a:extLst>
              <a:ext uri="{FF2B5EF4-FFF2-40B4-BE49-F238E27FC236}">
                <a16:creationId xmlns:a16="http://schemas.microsoft.com/office/drawing/2014/main" id="{CA015CF9-D288-D7F6-DE51-E97A33FA0134}"/>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8" name="Text Placeholder 2">
            <a:extLst>
              <a:ext uri="{FF2B5EF4-FFF2-40B4-BE49-F238E27FC236}">
                <a16:creationId xmlns:a16="http://schemas.microsoft.com/office/drawing/2014/main" id="{EC64D456-D8F6-631B-E2F7-2A23A221ED51}"/>
              </a:ext>
            </a:extLst>
          </p:cNvPr>
          <p:cNvSpPr txBox="1">
            <a:spLocks/>
          </p:cNvSpPr>
          <p:nvPr/>
        </p:nvSpPr>
        <p:spPr>
          <a:xfrm>
            <a:off x="1594358" y="1834401"/>
            <a:ext cx="4501642" cy="2983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Software engineering</a:t>
            </a:r>
            <a:b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b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concerns the</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design</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construction,</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and maintenance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9" name="Text Placeholder 2">
            <a:extLst>
              <a:ext uri="{FF2B5EF4-FFF2-40B4-BE49-F238E27FC236}">
                <a16:creationId xmlns:a16="http://schemas.microsoft.com/office/drawing/2014/main" id="{8196AE90-D899-CC21-EEAB-CFC87F41E40A}"/>
              </a:ext>
            </a:extLst>
          </p:cNvPr>
          <p:cNvSpPr txBox="1">
            <a:spLocks/>
          </p:cNvSpPr>
          <p:nvPr/>
        </p:nvSpPr>
        <p:spPr>
          <a:xfrm>
            <a:off x="1594357" y="4813128"/>
            <a:ext cx="4501642" cy="15544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of large programs</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rPr>
              <a:t>over time.</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71500" marR="0" lvl="0" indent="-571500" algn="l" defTabSz="914400" rtl="0" eaLnBrk="1" fontAlgn="auto" latinLnBrk="0" hangingPunct="1">
              <a:lnSpc>
                <a:spcPct val="90000"/>
              </a:lnSpc>
              <a:spcBef>
                <a:spcPts val="1000"/>
              </a:spcBef>
              <a:spcAft>
                <a:spcPts val="0"/>
              </a:spcAft>
              <a:buClrTx/>
              <a:buSzTx/>
              <a:buFont typeface="Wingdings" panose="020B0604020202020204" pitchFamily="34" charset="0"/>
              <a:buChar char="Ø"/>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16149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FD64-E61C-568D-68A7-EC5C7C8370DE}"/>
            </a:ext>
          </a:extLst>
        </p:cNvPr>
        <p:cNvGrpSpPr/>
        <p:nvPr/>
      </p:nvGrpSpPr>
      <p:grpSpPr>
        <a:xfrm>
          <a:off x="0" y="0"/>
          <a:ext cx="0" cy="0"/>
          <a:chOff x="0" y="0"/>
          <a:chExt cx="0" cy="0"/>
        </a:xfrm>
      </p:grpSpPr>
      <p:pic>
        <p:nvPicPr>
          <p:cNvPr id="3" name="Picture 2" descr="A group of planets next to each other&#10;&#10;AI-generated content may be incorrect.">
            <a:extLst>
              <a:ext uri="{FF2B5EF4-FFF2-40B4-BE49-F238E27FC236}">
                <a16:creationId xmlns:a16="http://schemas.microsoft.com/office/drawing/2014/main" id="{BED18A3F-6004-EAD5-B5BF-D91581A7DAB5}"/>
              </a:ext>
            </a:extLst>
          </p:cNvPr>
          <p:cNvPicPr>
            <a:picLocks noChangeAspect="1"/>
          </p:cNvPicPr>
          <p:nvPr/>
        </p:nvPicPr>
        <p:blipFill>
          <a:blip r:embed="rId3"/>
          <a:srcRect l="1827" t="70" r="1732" b="3711"/>
          <a:stretch/>
        </p:blipFill>
        <p:spPr>
          <a:xfrm>
            <a:off x="1667" y="23200"/>
            <a:ext cx="12207442" cy="6833673"/>
          </a:xfrm>
          <a:prstGeom prst="rect">
            <a:avLst/>
          </a:prstGeom>
        </p:spPr>
      </p:pic>
      <p:sp>
        <p:nvSpPr>
          <p:cNvPr id="2" name="Title 1">
            <a:extLst>
              <a:ext uri="{FF2B5EF4-FFF2-40B4-BE49-F238E27FC236}">
                <a16:creationId xmlns:a16="http://schemas.microsoft.com/office/drawing/2014/main" id="{069AADB1-ADCD-9675-62A2-6BD09DB5D90A}"/>
              </a:ext>
            </a:extLst>
          </p:cNvPr>
          <p:cNvSpPr>
            <a:spLocks noGrp="1"/>
          </p:cNvSpPr>
          <p:nvPr>
            <p:ph type="title" idx="4294967295"/>
          </p:nvPr>
        </p:nvSpPr>
        <p:spPr>
          <a:xfrm>
            <a:off x="69993" y="23200"/>
            <a:ext cx="10892414" cy="968950"/>
          </a:xfrm>
        </p:spPr>
        <p:txBody>
          <a:bodyPr/>
          <a:lstStyle/>
          <a:p>
            <a:r>
              <a:rPr lang="en-US">
                <a:solidFill>
                  <a:schemeClr val="bg1"/>
                </a:solidFill>
                <a:latin typeface="Verdana"/>
                <a:ea typeface="Verdana"/>
              </a:rPr>
              <a:t>Okay, what do you mean by "large"</a:t>
            </a:r>
            <a:endParaRPr lang="en-US">
              <a:solidFill>
                <a:schemeClr val="bg1"/>
              </a:solidFill>
            </a:endParaRPr>
          </a:p>
        </p:txBody>
      </p:sp>
      <p:pic>
        <p:nvPicPr>
          <p:cNvPr id="9" name="Picture 8" descr="A book cover with a flamingo&#10;&#10;AI-generated content may be incorrect.">
            <a:extLst>
              <a:ext uri="{FF2B5EF4-FFF2-40B4-BE49-F238E27FC236}">
                <a16:creationId xmlns:a16="http://schemas.microsoft.com/office/drawing/2014/main" id="{584F13AF-63DA-0A6D-2138-E2D68F7C42D0}"/>
              </a:ext>
            </a:extLst>
          </p:cNvPr>
          <p:cNvPicPr>
            <a:picLocks noChangeAspect="1"/>
          </p:cNvPicPr>
          <p:nvPr/>
        </p:nvPicPr>
        <p:blipFill>
          <a:blip r:embed="rId4"/>
          <a:stretch>
            <a:fillRect/>
          </a:stretch>
        </p:blipFill>
        <p:spPr>
          <a:xfrm>
            <a:off x="3563784" y="1431634"/>
            <a:ext cx="2316940" cy="3069938"/>
          </a:xfrm>
          <a:prstGeom prst="rect">
            <a:avLst/>
          </a:prstGeom>
        </p:spPr>
      </p:pic>
      <p:cxnSp>
        <p:nvCxnSpPr>
          <p:cNvPr id="11" name="Connector: Curved 10">
            <a:extLst>
              <a:ext uri="{FF2B5EF4-FFF2-40B4-BE49-F238E27FC236}">
                <a16:creationId xmlns:a16="http://schemas.microsoft.com/office/drawing/2014/main" id="{42317CD8-D1FB-9889-48BD-150940A3A975}"/>
              </a:ext>
            </a:extLst>
          </p:cNvPr>
          <p:cNvCxnSpPr/>
          <p:nvPr/>
        </p:nvCxnSpPr>
        <p:spPr>
          <a:xfrm>
            <a:off x="9015848" y="4019550"/>
            <a:ext cx="402474" cy="1650422"/>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4170B3-D218-4E89-E24C-B7952B2E3D37}"/>
              </a:ext>
            </a:extLst>
          </p:cNvPr>
          <p:cNvSpPr txBox="1"/>
          <p:nvPr/>
        </p:nvSpPr>
        <p:spPr>
          <a:xfrm>
            <a:off x="8465126" y="2828059"/>
            <a:ext cx="13923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The Apollo Guidance Computer's software</a:t>
            </a:r>
          </a:p>
        </p:txBody>
      </p:sp>
      <p:sp>
        <p:nvSpPr>
          <p:cNvPr id="19" name="TextBox 18">
            <a:extLst>
              <a:ext uri="{FF2B5EF4-FFF2-40B4-BE49-F238E27FC236}">
                <a16:creationId xmlns:a16="http://schemas.microsoft.com/office/drawing/2014/main" id="{48442A52-38C9-DDB4-9F6D-40D7FB046AA0}"/>
              </a:ext>
            </a:extLst>
          </p:cNvPr>
          <p:cNvSpPr txBox="1"/>
          <p:nvPr/>
        </p:nvSpPr>
        <p:spPr>
          <a:xfrm>
            <a:off x="10543309" y="4161559"/>
            <a:ext cx="16781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Your 4-person project in this class</a:t>
            </a:r>
          </a:p>
        </p:txBody>
      </p:sp>
      <p:cxnSp>
        <p:nvCxnSpPr>
          <p:cNvPr id="24" name="Connector: Curved 23">
            <a:extLst>
              <a:ext uri="{FF2B5EF4-FFF2-40B4-BE49-F238E27FC236}">
                <a16:creationId xmlns:a16="http://schemas.microsoft.com/office/drawing/2014/main" id="{9B4DD63A-17A5-1E2C-4F50-0D7B059A6265}"/>
              </a:ext>
            </a:extLst>
          </p:cNvPr>
          <p:cNvCxnSpPr>
            <a:cxnSpLocks/>
          </p:cNvCxnSpPr>
          <p:nvPr/>
        </p:nvCxnSpPr>
        <p:spPr>
          <a:xfrm flipH="1">
            <a:off x="9669435" y="4850822"/>
            <a:ext cx="887729" cy="1633103"/>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060560-42C5-E3BC-2C0F-B12BE499BCD5}"/>
              </a:ext>
            </a:extLst>
          </p:cNvPr>
          <p:cNvSpPr txBox="1"/>
          <p:nvPr/>
        </p:nvSpPr>
        <p:spPr>
          <a:xfrm>
            <a:off x="10266217" y="2966603"/>
            <a:ext cx="13923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Almost any pre-series-B startup</a:t>
            </a:r>
          </a:p>
        </p:txBody>
      </p:sp>
      <p:cxnSp>
        <p:nvCxnSpPr>
          <p:cNvPr id="31" name="Connector: Curved 30">
            <a:extLst>
              <a:ext uri="{FF2B5EF4-FFF2-40B4-BE49-F238E27FC236}">
                <a16:creationId xmlns:a16="http://schemas.microsoft.com/office/drawing/2014/main" id="{18DD0B0E-BD39-164C-33FB-6F45CCD5ED7C}"/>
              </a:ext>
            </a:extLst>
          </p:cNvPr>
          <p:cNvCxnSpPr>
            <a:cxnSpLocks/>
          </p:cNvCxnSpPr>
          <p:nvPr/>
        </p:nvCxnSpPr>
        <p:spPr>
          <a:xfrm flipH="1">
            <a:off x="9669434" y="3551958"/>
            <a:ext cx="601980" cy="2732807"/>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D7EFAB-6623-73AA-2360-5AA1B0C950B3}"/>
              </a:ext>
            </a:extLst>
          </p:cNvPr>
          <p:cNvSpPr txBox="1"/>
          <p:nvPr/>
        </p:nvSpPr>
        <p:spPr>
          <a:xfrm>
            <a:off x="0" y="6483925"/>
            <a:ext cx="57473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Calibri"/>
                <a:cs typeface="Calibri"/>
              </a:rPr>
              <a:t>(image from “The Scale of Space” on KWIT, March 2018)</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53883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normAutofit/>
          </a:bodyPr>
          <a:lstStyle/>
          <a:p>
            <a:r>
              <a:rPr lang="en-US" sz="3600" dirty="0"/>
              <a:t>Problem #1: Programs need to be read by people</a:t>
            </a:r>
            <a:endParaRPr sz="3600" dirty="0"/>
          </a:p>
        </p:txBody>
      </p:sp>
      <p:sp>
        <p:nvSpPr>
          <p:cNvPr id="216" name="“Any fool can write code that a computer can understand. Good programmers write code that humans can understand”"/>
          <p:cNvSpPr txBox="1"/>
          <p:nvPr/>
        </p:nvSpPr>
        <p:spPr>
          <a:xfrm>
            <a:off x="336513" y="2028490"/>
            <a:ext cx="8088654" cy="2267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000" dirty="0"/>
              <a:t>“</a:t>
            </a:r>
            <a:r>
              <a:rPr sz="4000" dirty="0">
                <a:latin typeface="+mn-lt"/>
              </a:rPr>
              <a:t>Any fool can write code that a computer can understand. Good programmers write code that humans can understand</a:t>
            </a:r>
            <a:r>
              <a:rPr sz="400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3"/>
          <a:stretch>
            <a:fillRect/>
          </a:stretch>
        </p:blipFill>
        <p:spPr>
          <a:xfrm>
            <a:off x="8364837" y="1932221"/>
            <a:ext cx="3270776" cy="4361034"/>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6F48-D992-5445-A739-D9BF0116791B}"/>
              </a:ext>
            </a:extLst>
          </p:cNvPr>
          <p:cNvSpPr>
            <a:spLocks noGrp="1"/>
          </p:cNvSpPr>
          <p:nvPr>
            <p:ph type="title"/>
          </p:nvPr>
        </p:nvSpPr>
        <p:spPr/>
        <p:txBody>
          <a:bodyPr/>
          <a:lstStyle/>
          <a:p>
            <a:r>
              <a:rPr lang="en-US" dirty="0"/>
              <a:t>Problem #2: People need to talk to each other</a:t>
            </a:r>
          </a:p>
        </p:txBody>
      </p:sp>
      <p:sp>
        <p:nvSpPr>
          <p:cNvPr id="4" name="Slide Number Placeholder 3">
            <a:extLst>
              <a:ext uri="{FF2B5EF4-FFF2-40B4-BE49-F238E27FC236}">
                <a16:creationId xmlns:a16="http://schemas.microsoft.com/office/drawing/2014/main" id="{DF8B37BF-FFCD-2A4F-8597-1C76F00E0826}"/>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5" name="“Adding manpower to a late software project makes it later”">
            <a:extLst>
              <a:ext uri="{FF2B5EF4-FFF2-40B4-BE49-F238E27FC236}">
                <a16:creationId xmlns:a16="http://schemas.microsoft.com/office/drawing/2014/main" id="{72AC9103-DE31-5B48-B002-C569696D3032}"/>
              </a:ext>
            </a:extLst>
          </p:cNvPr>
          <p:cNvSpPr txBox="1"/>
          <p:nvPr/>
        </p:nvSpPr>
        <p:spPr>
          <a:xfrm>
            <a:off x="1190810" y="2278355"/>
            <a:ext cx="609856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638923" indent="-469900" algn="l">
              <a:lnSpc>
                <a:spcPct val="90000"/>
              </a:lnSpc>
              <a:defRPr sz="6700" spc="-133">
                <a:solidFill>
                  <a:srgbClr val="000000"/>
                </a:solidFill>
                <a:latin typeface="Helvetica Neue Medium"/>
                <a:ea typeface="Helvetica Neue Medium"/>
                <a:cs typeface="Helvetica Neue Medium"/>
                <a:sym typeface="Helvetica Neue Medium"/>
              </a:defRPr>
            </a:lvl1pPr>
          </a:lstStyle>
          <a:p>
            <a:r>
              <a:rPr sz="4000" dirty="0">
                <a:latin typeface="+mn-lt"/>
                <a:ea typeface="Verdana" panose="020B0604030504040204" pitchFamily="34" charset="0"/>
                <a:cs typeface="Verdana" panose="020B0604030504040204" pitchFamily="34" charset="0"/>
              </a:rPr>
              <a:t>“Adding manpower to a late software project makes it later”</a:t>
            </a:r>
          </a:p>
        </p:txBody>
      </p:sp>
      <p:pic>
        <p:nvPicPr>
          <p:cNvPr id="6" name="Image" descr="Image">
            <a:extLst>
              <a:ext uri="{FF2B5EF4-FFF2-40B4-BE49-F238E27FC236}">
                <a16:creationId xmlns:a16="http://schemas.microsoft.com/office/drawing/2014/main" id="{26986328-D2C5-0045-98F6-16842DAD49C6}"/>
              </a:ext>
            </a:extLst>
          </p:cNvPr>
          <p:cNvPicPr>
            <a:picLocks noChangeAspect="1"/>
          </p:cNvPicPr>
          <p:nvPr/>
        </p:nvPicPr>
        <p:blipFill>
          <a:blip r:embed="rId3"/>
          <a:stretch>
            <a:fillRect/>
          </a:stretch>
        </p:blipFill>
        <p:spPr>
          <a:xfrm>
            <a:off x="8876703" y="1583802"/>
            <a:ext cx="2771926" cy="4157889"/>
          </a:xfrm>
          <a:prstGeom prst="rect">
            <a:avLst/>
          </a:prstGeom>
          <a:ln w="12700">
            <a:miter lim="400000"/>
          </a:ln>
        </p:spPr>
      </p:pic>
      <p:sp>
        <p:nvSpPr>
          <p:cNvPr id="7" name="Fred Brooks, 1975">
            <a:extLst>
              <a:ext uri="{FF2B5EF4-FFF2-40B4-BE49-F238E27FC236}">
                <a16:creationId xmlns:a16="http://schemas.microsoft.com/office/drawing/2014/main" id="{9E25AD8C-C4D6-7846-BEF9-3FE5556E59A1}"/>
              </a:ext>
            </a:extLst>
          </p:cNvPr>
          <p:cNvSpPr txBox="1"/>
          <p:nvPr/>
        </p:nvSpPr>
        <p:spPr>
          <a:xfrm>
            <a:off x="5392148" y="4042941"/>
            <a:ext cx="2008435"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3200" b="1">
                <a:solidFill>
                  <a:srgbClr val="000000"/>
                </a:solidFill>
              </a:defRPr>
            </a:lvl1pPr>
          </a:lstStyle>
          <a:p>
            <a:r>
              <a:rPr sz="2000" b="0" dirty="0"/>
              <a:t>Fred Brooks, 1975</a:t>
            </a:r>
          </a:p>
        </p:txBody>
      </p:sp>
    </p:spTree>
    <p:extLst>
      <p:ext uri="{BB962C8B-B14F-4D97-AF65-F5344CB8AC3E}">
        <p14:creationId xmlns:p14="http://schemas.microsoft.com/office/powerpoint/2010/main" val="23516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Privileged" siteId="{a8eec281-aaa3-4dae-ac9b-9a398b9215e7}" removed="0"/>
</clbl:labelList>
</file>

<file path=docProps/app.xml><?xml version="1.0" encoding="utf-8"?>
<Properties xmlns="http://schemas.openxmlformats.org/officeDocument/2006/extended-properties" xmlns:vt="http://schemas.openxmlformats.org/officeDocument/2006/docPropsVTypes">
  <TotalTime>14849</TotalTime>
  <Words>2564</Words>
  <Application>Microsoft Office PowerPoint</Application>
  <PresentationFormat>Widescreen</PresentationFormat>
  <Paragraphs>296</Paragraphs>
  <Slides>32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 Neue</vt:lpstr>
      <vt:lpstr>Verdana</vt:lpstr>
      <vt:lpstr>Wingdings</vt:lpstr>
      <vt:lpstr>Office Theme</vt:lpstr>
      <vt:lpstr>CS 4530: Fundamentals of Software Engineering  Module 1.1 Course Introduction</vt:lpstr>
      <vt:lpstr>Instructors</vt:lpstr>
      <vt:lpstr>Teaching Assistants</vt:lpstr>
      <vt:lpstr>Learning Objectives for this Lesson</vt:lpstr>
      <vt:lpstr>Origins of "software engineering"</vt:lpstr>
      <vt:lpstr>Goal: to make software an engineering discipline</vt:lpstr>
      <vt:lpstr>Okay, what do you mean by "large"</vt:lpstr>
      <vt:lpstr>Problem #1: Programs need to be read by people</vt:lpstr>
      <vt:lpstr>Problem #2: People need to talk to each other</vt:lpstr>
      <vt:lpstr>So, software engineering must encompass:</vt:lpstr>
      <vt:lpstr>The course will cover</vt:lpstr>
      <vt:lpstr>Think of {your software’s} design at three scales</vt:lpstr>
      <vt:lpstr>So, software engineering must encompass:</vt:lpstr>
      <vt:lpstr>So, software engineering must encompass:</vt:lpstr>
      <vt:lpstr>Learning Objectives for this course:</vt:lpstr>
      <vt:lpstr>The course will be delivered through:</vt:lpstr>
      <vt:lpstr>Course Mechanics:  Lectures and Attendance</vt:lpstr>
      <vt:lpstr>Course Deliverables</vt:lpstr>
      <vt:lpstr>Course Requirements</vt:lpstr>
      <vt:lpstr>Technology</vt:lpstr>
      <vt:lpstr>Welcome to the Game Nite team!</vt:lpstr>
      <vt:lpstr>Welcome to the Game Nite team!</vt:lpstr>
      <vt:lpstr>Grade Appeal Policy</vt:lpstr>
      <vt:lpstr>Late Policy</vt:lpstr>
      <vt:lpstr>Academic Integrity (1)</vt:lpstr>
      <vt:lpstr>Academic Integrity (2)</vt:lpstr>
      <vt:lpstr>Academic Integrity &amp; LLM-based Tools</vt:lpstr>
      <vt:lpstr>Using LLM-based Tools in This Class (1)</vt:lpstr>
      <vt:lpstr>Using LLM-based Tools in This Class (2)</vt:lpstr>
      <vt:lpstr>No LLM Tools For Writing</vt:lpstr>
      <vt:lpstr>Communication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104</cp:revision>
  <dcterms:created xsi:type="dcterms:W3CDTF">2021-01-07T15:19:22Z</dcterms:created>
  <dcterms:modified xsi:type="dcterms:W3CDTF">2026-01-05T03:59:55Z</dcterms:modified>
</cp:coreProperties>
</file>